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88" r:id="rId2"/>
    <p:sldId id="343" r:id="rId3"/>
    <p:sldId id="293" r:id="rId4"/>
    <p:sldId id="271" r:id="rId5"/>
    <p:sldId id="294" r:id="rId6"/>
    <p:sldId id="295" r:id="rId7"/>
    <p:sldId id="339" r:id="rId8"/>
    <p:sldId id="340" r:id="rId9"/>
    <p:sldId id="341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69" r:id="rId23"/>
    <p:sldId id="270" r:id="rId24"/>
    <p:sldId id="344" r:id="rId25"/>
    <p:sldId id="264" r:id="rId26"/>
    <p:sldId id="272" r:id="rId2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00"/>
    <a:srgbClr val="FF3399"/>
    <a:srgbClr val="FF99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83675C8-9738-4834-BE51-A2E5C6A7BF0E}" type="datetimeFigureOut">
              <a:rPr lang="zh-TW" altLang="en-US"/>
              <a:pPr>
                <a:defRPr/>
              </a:pPr>
              <a:t>2013/11/18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A3A3C1E-8158-4766-BE31-AF590220B3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Introduction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Palliative Medicine in Taiwan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A Role of Pharmacist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Symptom Control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Pain Management in Cancer Patient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Conclusion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References</a:t>
            </a: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8B5CC-8E53-4728-A674-22F6DB00F31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620FE-B36D-40C3-AE1D-A3CE7AC771B9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solidFill>
                  <a:srgbClr val="000000"/>
                </a:solidFill>
              </a:rPr>
              <a:t>任一固定時間（指自己習慣、方便、不容易忘記的時間）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09BF4E-C743-4669-B321-77CE00108354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649527-3353-431A-9A0C-BC000BCEEECB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1.</a:t>
            </a:r>
            <a:r>
              <a:rPr lang="zh-TW" altLang="en-US" smtClean="0"/>
              <a:t>不是所有的藥品都可以自行購買</a:t>
            </a:r>
          </a:p>
          <a:p>
            <a:r>
              <a:rPr lang="en-US" altLang="zh-TW" smtClean="0"/>
              <a:t>2.</a:t>
            </a:r>
            <a:r>
              <a:rPr lang="zh-TW" altLang="en-US" smtClean="0"/>
              <a:t>有許藥品因為其安全性較差</a:t>
            </a:r>
            <a:r>
              <a:rPr lang="en-US" altLang="zh-TW" smtClean="0"/>
              <a:t>,</a:t>
            </a:r>
            <a:r>
              <a:rPr lang="zh-TW" altLang="en-US" smtClean="0"/>
              <a:t>有許多較重大的副作用</a:t>
            </a:r>
            <a:r>
              <a:rPr lang="en-US" altLang="zh-TW" smtClean="0"/>
              <a:t>,</a:t>
            </a:r>
            <a:r>
              <a:rPr lang="zh-TW" altLang="en-US" smtClean="0"/>
              <a:t>需醫師定期追蹤</a:t>
            </a:r>
            <a:r>
              <a:rPr lang="en-US" altLang="zh-TW" smtClean="0"/>
              <a:t>,</a:t>
            </a:r>
            <a:r>
              <a:rPr lang="zh-TW" altLang="en-US" smtClean="0"/>
              <a:t>或成癮性高</a:t>
            </a:r>
            <a:r>
              <a:rPr lang="en-US" altLang="zh-TW" smtClean="0"/>
              <a:t>,</a:t>
            </a:r>
          </a:p>
          <a:p>
            <a:r>
              <a:rPr lang="en-US" altLang="zh-TW" smtClean="0"/>
              <a:t>   </a:t>
            </a:r>
            <a:r>
              <a:rPr lang="zh-TW" altLang="en-US" smtClean="0"/>
              <a:t>因此需要醫師開方才能使用</a:t>
            </a:r>
          </a:p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FBD5D-F215-48E8-BFBB-110B071C2FED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7D960-72C0-4094-AB97-F87FD3E6753F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3891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成製</a:t>
            </a:r>
            <a:r>
              <a:rPr lang="zh-TW" altLang="en-US" smtClean="0">
                <a:solidFill>
                  <a:srgbClr val="000000"/>
                </a:solidFill>
              </a:rPr>
              <a:t>：國內製造許可之成藥</a:t>
            </a:r>
            <a:endParaRPr lang="zh-TW" altLang="en-US" smtClean="0">
              <a:solidFill>
                <a:srgbClr val="000000"/>
              </a:solidFill>
              <a:latin typeface="新細明體" charset="-120"/>
            </a:endParaRP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藥製</a:t>
            </a:r>
            <a:r>
              <a:rPr lang="zh-TW" altLang="en-US" smtClean="0">
                <a:solidFill>
                  <a:srgbClr val="000000"/>
                </a:solidFill>
              </a:rPr>
              <a:t>：</a:t>
            </a:r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國內製造許可之指示藥或處方藥</a:t>
            </a: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藥輸</a:t>
            </a:r>
            <a:r>
              <a:rPr lang="zh-TW" altLang="en-US" smtClean="0">
                <a:solidFill>
                  <a:srgbClr val="000000"/>
                </a:solidFill>
              </a:rPr>
              <a:t>：</a:t>
            </a:r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國外輸入許可之指示藥或處方藥</a:t>
            </a: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偽藥、禁藥</a:t>
            </a: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處方藥</a:t>
            </a:r>
            <a:r>
              <a:rPr lang="zh-TW" altLang="en-US" smtClean="0">
                <a:solidFill>
                  <a:srgbClr val="000000"/>
                </a:solidFill>
              </a:rPr>
              <a:t>：</a:t>
            </a:r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醫師處方才能使用的藥品，通常有毒性或潛在危險，或須專業</a:t>
            </a: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               人員協助給藥</a:t>
            </a: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指示藥</a:t>
            </a:r>
            <a:r>
              <a:rPr lang="zh-TW" altLang="en-US" smtClean="0">
                <a:solidFill>
                  <a:srgbClr val="000000"/>
                </a:solidFill>
              </a:rPr>
              <a:t>：</a:t>
            </a:r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由醫師指示使用，副作用小</a:t>
            </a: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成藥</a:t>
            </a:r>
            <a:r>
              <a:rPr lang="zh-TW" altLang="en-US" smtClean="0">
                <a:solidFill>
                  <a:srgbClr val="000000"/>
                </a:solidFill>
              </a:rPr>
              <a:t>：</a:t>
            </a:r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可自行購買，副作用毒性小，安全性高</a:t>
            </a:r>
          </a:p>
          <a:p>
            <a:endParaRPr lang="zh-TW" altLang="en-US" smtClean="0">
              <a:solidFill>
                <a:srgbClr val="000000"/>
              </a:solidFill>
              <a:latin typeface="新細明體" charset="-120"/>
            </a:endParaRP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衛生署核定的說明書一般都須清楚說明藥品的成分含量、劑型、適應症、使用方法劑量、藥理作用、注意事項、副作用、禁忌、製造廠</a:t>
            </a: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等資訊，使用成藥或指示藥前應詳細閱讀，增加自己對該藥的了解，若屬處方用藥可參考，但切忌憑內容自行服用</a:t>
            </a:r>
          </a:p>
          <a:p>
            <a:endParaRPr lang="zh-TW" altLang="en-US" smtClean="0">
              <a:solidFill>
                <a:srgbClr val="000000"/>
              </a:solidFill>
              <a:latin typeface="新細明體" charset="-120"/>
            </a:endParaRP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成藥、指示藥多用於症狀解除等短暫治療，應以小包裝購買為原則，避免開封後用不完容易變質</a:t>
            </a:r>
          </a:p>
          <a:p>
            <a:endParaRPr lang="zh-TW" altLang="en-US" smtClean="0">
              <a:solidFill>
                <a:srgbClr val="000000"/>
              </a:solidFill>
              <a:latin typeface="新細明體" charset="-120"/>
            </a:endParaRPr>
          </a:p>
          <a:p>
            <a:r>
              <a:rPr lang="zh-TW" altLang="en-US" sz="2000" smtClean="0">
                <a:solidFill>
                  <a:srgbClr val="000000"/>
                </a:solidFill>
                <a:latin typeface="新細明體" charset="-120"/>
              </a:rPr>
              <a:t>此部份參考</a:t>
            </a:r>
            <a:r>
              <a:rPr lang="zh-TW" altLang="en-US" sz="2000" smtClean="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zh-TW" altLang="en-US" sz="2000" smtClean="0">
                <a:solidFill>
                  <a:srgbClr val="000000"/>
                </a:solidFill>
                <a:latin typeface="新細明體" charset="-120"/>
              </a:rPr>
              <a:t>掌握藥品資訊</a:t>
            </a:r>
            <a:r>
              <a:rPr lang="zh-TW" altLang="en-US" sz="200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zh-TW" altLang="en-US" sz="2000" smtClean="0">
                <a:solidFill>
                  <a:srgbClr val="000000"/>
                </a:solidFill>
                <a:latin typeface="新細明體" charset="-120"/>
              </a:rPr>
              <a:t>單元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44F74-3E88-43BC-ADAC-FB1B7085A1A6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4096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成製</a:t>
            </a:r>
            <a:r>
              <a:rPr lang="zh-TW" altLang="en-US" smtClean="0">
                <a:solidFill>
                  <a:srgbClr val="000000"/>
                </a:solidFill>
              </a:rPr>
              <a:t>：國內製造許可之成藥</a:t>
            </a:r>
            <a:endParaRPr lang="zh-TW" altLang="en-US" smtClean="0">
              <a:solidFill>
                <a:srgbClr val="000000"/>
              </a:solidFill>
              <a:latin typeface="新細明體" charset="-120"/>
            </a:endParaRP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藥製</a:t>
            </a:r>
            <a:r>
              <a:rPr lang="zh-TW" altLang="en-US" smtClean="0">
                <a:solidFill>
                  <a:srgbClr val="000000"/>
                </a:solidFill>
              </a:rPr>
              <a:t>：</a:t>
            </a:r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國內製造許可之指示藥或處方藥</a:t>
            </a: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藥輸</a:t>
            </a:r>
            <a:r>
              <a:rPr lang="zh-TW" altLang="en-US" smtClean="0">
                <a:solidFill>
                  <a:srgbClr val="000000"/>
                </a:solidFill>
              </a:rPr>
              <a:t>：</a:t>
            </a:r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國外輸入許可之指示藥或處方藥</a:t>
            </a: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偽藥、禁藥</a:t>
            </a: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處方藥</a:t>
            </a:r>
            <a:r>
              <a:rPr lang="zh-TW" altLang="en-US" smtClean="0">
                <a:solidFill>
                  <a:srgbClr val="000000"/>
                </a:solidFill>
              </a:rPr>
              <a:t>：</a:t>
            </a:r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醫師處方才能使用的藥品，通常有毒性或潛在危險，或須專業</a:t>
            </a: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               人員協助給藥</a:t>
            </a: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指示藥</a:t>
            </a:r>
            <a:r>
              <a:rPr lang="zh-TW" altLang="en-US" smtClean="0">
                <a:solidFill>
                  <a:srgbClr val="000000"/>
                </a:solidFill>
              </a:rPr>
              <a:t>：</a:t>
            </a:r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由醫師指示使用，副作用小</a:t>
            </a: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成藥</a:t>
            </a:r>
            <a:r>
              <a:rPr lang="zh-TW" altLang="en-US" smtClean="0">
                <a:solidFill>
                  <a:srgbClr val="000000"/>
                </a:solidFill>
              </a:rPr>
              <a:t>：</a:t>
            </a:r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可自行購買，副作用毒性小，安全性高</a:t>
            </a:r>
          </a:p>
          <a:p>
            <a:endParaRPr lang="zh-TW" altLang="en-US" smtClean="0">
              <a:solidFill>
                <a:srgbClr val="000000"/>
              </a:solidFill>
              <a:latin typeface="新細明體" charset="-120"/>
            </a:endParaRP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衛生署核定的說明書一般都須清楚說明藥品的成分含量、劑型、適應症、使用方法劑量、藥理作用、注意事項、副作用、禁忌、製造廠</a:t>
            </a: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等資訊，使用成藥或指示藥前應詳細閱讀，增加自己對該藥的了解，若屬處方用藥可參考，但切忌憑內容自行服用</a:t>
            </a:r>
          </a:p>
          <a:p>
            <a:endParaRPr lang="zh-TW" altLang="en-US" smtClean="0">
              <a:solidFill>
                <a:srgbClr val="000000"/>
              </a:solidFill>
              <a:latin typeface="新細明體" charset="-120"/>
            </a:endParaRPr>
          </a:p>
          <a:p>
            <a:r>
              <a:rPr lang="zh-TW" altLang="en-US" smtClean="0">
                <a:solidFill>
                  <a:srgbClr val="000000"/>
                </a:solidFill>
                <a:latin typeface="新細明體" charset="-120"/>
              </a:rPr>
              <a:t>成藥、指示藥多用於症狀解除等短暫治療，應以小包裝購買為原則，避免開封後用不完容易變質</a:t>
            </a:r>
          </a:p>
          <a:p>
            <a:endParaRPr lang="zh-TW" altLang="en-US" smtClean="0">
              <a:solidFill>
                <a:srgbClr val="000000"/>
              </a:solidFill>
              <a:latin typeface="新細明體" charset="-120"/>
            </a:endParaRPr>
          </a:p>
          <a:p>
            <a:r>
              <a:rPr lang="zh-TW" altLang="en-US" sz="2000" smtClean="0">
                <a:solidFill>
                  <a:srgbClr val="000000"/>
                </a:solidFill>
                <a:latin typeface="新細明體" charset="-120"/>
              </a:rPr>
              <a:t>此部份參考</a:t>
            </a:r>
            <a:r>
              <a:rPr lang="zh-TW" altLang="en-US" sz="2000" smtClean="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zh-TW" altLang="en-US" sz="2000" smtClean="0">
                <a:solidFill>
                  <a:srgbClr val="000000"/>
                </a:solidFill>
                <a:latin typeface="新細明體" charset="-120"/>
              </a:rPr>
              <a:t>掌握藥品資訊</a:t>
            </a:r>
            <a:r>
              <a:rPr lang="zh-TW" altLang="en-US" sz="200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zh-TW" altLang="en-US" sz="2000" smtClean="0">
                <a:solidFill>
                  <a:srgbClr val="000000"/>
                </a:solidFill>
                <a:latin typeface="新細明體" charset="-120"/>
              </a:rPr>
              <a:t>單元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EC75-5615-46CB-9F97-424E992069F1}" type="datetimeFigureOut">
              <a:rPr lang="zh-TW" altLang="en-US"/>
              <a:pPr>
                <a:defRPr/>
              </a:pPr>
              <a:t>2013/11/18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BF7D-385F-44FC-B7A4-AB67106BEF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CCF3-510D-4043-9EF2-C365C9B0FD1C}" type="datetimeFigureOut">
              <a:rPr lang="zh-TW" altLang="en-US"/>
              <a:pPr>
                <a:defRPr/>
              </a:pPr>
              <a:t>2013/11/18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68A5-F910-4F40-8FF6-C64B5C1EA1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4C70-C5D7-45C5-A276-744E4AA8E2AC}" type="datetimeFigureOut">
              <a:rPr lang="zh-TW" altLang="en-US"/>
              <a:pPr>
                <a:defRPr/>
              </a:pPr>
              <a:t>2013/11/18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D164-BD5F-43DA-9A2A-EF67C384A2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0CD2-E8F5-4D1B-ABA2-ACAC52AD37FC}" type="datetimeFigureOut">
              <a:rPr lang="zh-TW" altLang="en-US"/>
              <a:pPr>
                <a:defRPr/>
              </a:pPr>
              <a:t>2013/11/18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B659-66F0-48B2-BC3B-FAE138DBE5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1010-FF9F-4962-BE7E-5FC828A99DBB}" type="datetimeFigureOut">
              <a:rPr lang="zh-TW" altLang="en-US"/>
              <a:pPr>
                <a:defRPr/>
              </a:pPr>
              <a:t>2013/11/18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7690B-23E6-4B0E-AAF0-F4D3F5C557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CEBD-D1FB-4FC2-8011-DCD9CA319604}" type="datetimeFigureOut">
              <a:rPr lang="zh-TW" altLang="en-US"/>
              <a:pPr>
                <a:defRPr/>
              </a:pPr>
              <a:t>2013/11/18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F833-9C57-412F-9AAD-0A47FE5138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0358-8E9A-4A56-A0BA-4560471BE075}" type="datetimeFigureOut">
              <a:rPr lang="zh-TW" altLang="en-US"/>
              <a:pPr>
                <a:defRPr/>
              </a:pPr>
              <a:t>2013/11/18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DF6A-29E6-4A5F-891A-8DF59C2738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E914-EFB4-4179-953A-827BE84DED61}" type="datetimeFigureOut">
              <a:rPr lang="zh-TW" altLang="en-US"/>
              <a:pPr>
                <a:defRPr/>
              </a:pPr>
              <a:t>2013/11/18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981F-56DF-4E64-A17F-A8A3D17126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DABF-773F-470F-8AB0-806AD2B67C52}" type="datetimeFigureOut">
              <a:rPr lang="zh-TW" altLang="en-US"/>
              <a:pPr>
                <a:defRPr/>
              </a:pPr>
              <a:t>2013/11/18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FB299-54C3-4F1C-BAD5-8A036CDF9B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FF5E-BF6F-4CFB-9AAA-6ACAD0DB09D5}" type="datetimeFigureOut">
              <a:rPr lang="zh-TW" altLang="en-US"/>
              <a:pPr>
                <a:defRPr/>
              </a:pPr>
              <a:t>2013/11/18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36A9-D153-41E3-A990-FE57A5642D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4639-6A51-4C6D-A039-0AACF811AC87}" type="datetimeFigureOut">
              <a:rPr lang="zh-TW" altLang="en-US"/>
              <a:pPr>
                <a:defRPr/>
              </a:pPr>
              <a:t>2013/11/18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21B4C-5349-4A81-83A7-F4522BDB32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43012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4301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06B619-24F7-4582-8BB2-E53C2E31194E}" type="datetimeFigureOut">
              <a:rPr lang="zh-TW" altLang="en-US"/>
              <a:pPr>
                <a:defRPr/>
              </a:pPr>
              <a:t>2013/11/18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25750A3-17CA-4419-95BE-C71989596B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43017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latin typeface="Arial" pitchFamily="34" charset="0"/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87" r:id="rId9"/>
    <p:sldLayoutId id="2147483678" r:id="rId10"/>
    <p:sldLayoutId id="2147483677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字方塊 2"/>
          <p:cNvSpPr txBox="1">
            <a:spLocks noChangeArrowheads="1"/>
          </p:cNvSpPr>
          <p:nvPr/>
        </p:nvSpPr>
        <p:spPr bwMode="auto">
          <a:xfrm>
            <a:off x="3000375" y="3429000"/>
            <a:ext cx="233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/>
              <a:t>新社區衛生所</a:t>
            </a:r>
          </a:p>
        </p:txBody>
      </p:sp>
      <p:sp>
        <p:nvSpPr>
          <p:cNvPr id="4" name="矩形 3"/>
          <p:cNvSpPr/>
          <p:nvPr/>
        </p:nvSpPr>
        <p:spPr>
          <a:xfrm>
            <a:off x="1357290" y="2071678"/>
            <a:ext cx="571504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新細明體" pitchFamily="18" charset="-120"/>
              </a:rPr>
              <a:t>用藥安全</a:t>
            </a:r>
          </a:p>
          <a:p>
            <a:pPr algn="ctr">
              <a:defRPr/>
            </a:pPr>
            <a:endParaRPr lang="zh-TW" altLang="en-US" sz="5400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algn="ctr"/>
            <a:r>
              <a:rPr lang="zh-TW" altLang="en-US" smtClean="0"/>
              <a:t>五大核心能力</a:t>
            </a:r>
          </a:p>
        </p:txBody>
      </p:sp>
      <p:sp>
        <p:nvSpPr>
          <p:cNvPr id="25602" name="內容版面配置區 3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125663"/>
          </a:xfrm>
        </p:spPr>
        <p:txBody>
          <a:bodyPr/>
          <a:lstStyle/>
          <a:p>
            <a:r>
              <a:rPr lang="zh-TW" altLang="en-US" sz="32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能力三：清楚用藥方法、時間</a:t>
            </a:r>
            <a:r>
              <a:rPr lang="en-US" altLang="zh-TW" sz="32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-1</a:t>
            </a:r>
          </a:p>
          <a:p>
            <a:pPr>
              <a:buFont typeface="Wingdings 2" pitchFamily="18" charset="2"/>
              <a:buNone/>
            </a:pPr>
            <a:r>
              <a:rPr lang="en-US" altLang="zh-TW" smtClean="0">
                <a:latin typeface="Arial" charset="0"/>
                <a:cs typeface="Arial" charset="0"/>
              </a:rPr>
              <a:t>	</a:t>
            </a:r>
            <a:r>
              <a:rPr lang="zh-TW" altLang="en-US" sz="2800" smtClean="0">
                <a:latin typeface="Arial" charset="0"/>
                <a:cs typeface="Arial" charset="0"/>
              </a:rPr>
              <a:t>服藥應依藥袋標示的時間，口服藥品應以足量的開水服用（不要以葡萄柚汁、牛奶、茶、果汁、咖啡等飲料配合服用）</a:t>
            </a:r>
            <a:endParaRPr lang="en-US" altLang="zh-TW" sz="2800" b="1" smtClean="0">
              <a:solidFill>
                <a:srgbClr val="180BC5"/>
              </a:solidFill>
              <a:latin typeface="Arial" charset="0"/>
              <a:cs typeface="Arial" charset="0"/>
            </a:endParaRPr>
          </a:p>
          <a:p>
            <a:endParaRPr lang="zh-TW" altLang="en-US" smtClean="0">
              <a:latin typeface="Arial" charset="0"/>
              <a:cs typeface="Arial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47C27-DBC7-450C-9D59-10EC3B2D620D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lum bright="-18000" contrast="46000"/>
          </a:blip>
          <a:srcRect/>
          <a:stretch>
            <a:fillRect/>
          </a:stretch>
        </p:blipFill>
        <p:spPr bwMode="auto">
          <a:xfrm>
            <a:off x="1500188" y="3500438"/>
            <a:ext cx="61626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5186363" cy="1143000"/>
          </a:xfrm>
        </p:spPr>
        <p:txBody>
          <a:bodyPr/>
          <a:lstStyle/>
          <a:p>
            <a:pPr algn="ctr"/>
            <a:r>
              <a:rPr lang="zh-TW" altLang="en-US" sz="5400" b="1" smtClean="0">
                <a:solidFill>
                  <a:srgbClr val="0000FF"/>
                </a:solidFill>
              </a:rPr>
              <a:t>一天一次</a:t>
            </a:r>
            <a:endParaRPr lang="zh-TW" altLang="en-US" sz="5400" b="1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44700"/>
            <a:ext cx="7772400" cy="4241800"/>
          </a:xfrm>
        </p:spPr>
        <p:txBody>
          <a:bodyPr/>
          <a:lstStyle/>
          <a:p>
            <a:r>
              <a:rPr lang="zh-TW" altLang="en-US" sz="3600" b="1" smtClean="0">
                <a:latin typeface="標楷體" pitchFamily="65" charset="-120"/>
                <a:cs typeface="Arial" charset="0"/>
              </a:rPr>
              <a:t>任一固定時間</a:t>
            </a:r>
          </a:p>
          <a:p>
            <a:pPr>
              <a:lnSpc>
                <a:spcPct val="120000"/>
              </a:lnSpc>
            </a:pPr>
            <a:r>
              <a:rPr lang="zh-TW" altLang="en-US" sz="3600" b="1" smtClean="0">
                <a:latin typeface="標楷體" pitchFamily="65" charset="-120"/>
                <a:cs typeface="Arial" charset="0"/>
              </a:rPr>
              <a:t>適合早晨</a:t>
            </a:r>
            <a:endParaRPr lang="zh-TW" altLang="en-US" sz="3600" b="1" smtClean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cs typeface="Arial" charset="0"/>
              </a:rPr>
              <a:t>利尿劑</a:t>
            </a:r>
            <a:endParaRPr lang="zh-TW" altLang="en-US" sz="32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cs typeface="Arial" charset="0"/>
              </a:rPr>
              <a:t>興奮劑</a:t>
            </a:r>
          </a:p>
          <a:p>
            <a:pPr>
              <a:lnSpc>
                <a:spcPct val="120000"/>
              </a:lnSpc>
            </a:pPr>
            <a:r>
              <a:rPr lang="zh-TW" altLang="en-US" sz="3600" b="1" smtClean="0">
                <a:latin typeface="標楷體" pitchFamily="65" charset="-120"/>
                <a:cs typeface="Arial" charset="0"/>
              </a:rPr>
              <a:t>睡前</a:t>
            </a:r>
          </a:p>
          <a:p>
            <a:pPr lvl="1">
              <a:lnSpc>
                <a:spcPct val="120000"/>
              </a:lnSpc>
            </a:pP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cs typeface="Arial" charset="0"/>
              </a:rPr>
              <a:t>鎮靜安眠劑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6858000" cy="1143000"/>
          </a:xfrm>
        </p:spPr>
        <p:txBody>
          <a:bodyPr/>
          <a:lstStyle/>
          <a:p>
            <a:pPr algn="ctr"/>
            <a:r>
              <a:rPr lang="zh-TW" altLang="en-US" sz="4800" b="1" smtClean="0">
                <a:solidFill>
                  <a:srgbClr val="0000FF"/>
                </a:solidFill>
                <a:latin typeface="標楷體" pitchFamily="65" charset="-120"/>
              </a:rPr>
              <a:t>忘了服藥怎麼辦</a:t>
            </a:r>
            <a:r>
              <a:rPr lang="en-US" altLang="zh-TW" sz="4800" b="1" smtClean="0">
                <a:solidFill>
                  <a:srgbClr val="0000FF"/>
                </a:solidFill>
                <a:latin typeface="標楷體" pitchFamily="65" charset="-120"/>
              </a:rPr>
              <a:t>?</a:t>
            </a:r>
            <a:endParaRPr lang="en-US" altLang="zh-TW" sz="4800" b="1" smtClean="0">
              <a:latin typeface="標楷體" pitchFamily="65" charset="-12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28775"/>
            <a:ext cx="7777163" cy="4968875"/>
          </a:xfrm>
        </p:spPr>
        <p:txBody>
          <a:bodyPr/>
          <a:lstStyle/>
          <a:p>
            <a:r>
              <a:rPr lang="zh-TW" altLang="en-US" sz="3600" b="1" smtClean="0">
                <a:latin typeface="Times New Roman" pitchFamily="18" charset="0"/>
                <a:cs typeface="Arial" charset="0"/>
              </a:rPr>
              <a:t>症狀緩解的藥品</a:t>
            </a:r>
          </a:p>
          <a:p>
            <a:pPr lvl="1"/>
            <a:r>
              <a:rPr lang="zh-TW" altLang="en-US" sz="3200" smtClean="0">
                <a:latin typeface="Times New Roman" pitchFamily="18" charset="0"/>
                <a:cs typeface="Arial" charset="0"/>
              </a:rPr>
              <a:t>忘了服藥沒有關係</a:t>
            </a:r>
            <a:endParaRPr lang="en-US" altLang="zh-TW" sz="3200" smtClean="0">
              <a:latin typeface="Times New Roman" pitchFamily="18" charset="0"/>
              <a:cs typeface="Arial" charset="0"/>
            </a:endParaRPr>
          </a:p>
          <a:p>
            <a:pPr lvl="1">
              <a:buFont typeface="Verdana" pitchFamily="34" charset="0"/>
              <a:buNone/>
            </a:pPr>
            <a:r>
              <a:rPr lang="en-US" altLang="zh-TW" sz="3200" smtClean="0">
                <a:latin typeface="Times New Roman" pitchFamily="18" charset="0"/>
                <a:cs typeface="Arial" charset="0"/>
              </a:rPr>
              <a:t>	(</a:t>
            </a:r>
            <a:r>
              <a:rPr lang="zh-TW" altLang="en-US" sz="3200" smtClean="0">
                <a:latin typeface="Times New Roman" pitchFamily="18" charset="0"/>
                <a:cs typeface="Arial" charset="0"/>
              </a:rPr>
              <a:t>例如：止痛劑、鎮咳劑</a:t>
            </a:r>
            <a:r>
              <a:rPr lang="en-US" altLang="zh-TW" sz="3200" smtClean="0">
                <a:latin typeface="Times New Roman" pitchFamily="18" charset="0"/>
                <a:cs typeface="Arial" charset="0"/>
              </a:rPr>
              <a:t>)</a:t>
            </a:r>
          </a:p>
          <a:p>
            <a:r>
              <a:rPr lang="zh-TW" altLang="en-US" sz="3600" b="1" smtClean="0">
                <a:latin typeface="Times New Roman" pitchFamily="18" charset="0"/>
                <a:cs typeface="Arial" charset="0"/>
              </a:rPr>
              <a:t>治療或預防的藥品</a:t>
            </a:r>
          </a:p>
          <a:p>
            <a:pPr lvl="1"/>
            <a:r>
              <a:rPr lang="zh-TW" altLang="en-US" sz="3200" smtClean="0">
                <a:latin typeface="Times New Roman" pitchFamily="18" charset="0"/>
                <a:cs typeface="Arial" charset="0"/>
              </a:rPr>
              <a:t>若在短時間內想起立即服用</a:t>
            </a:r>
          </a:p>
          <a:p>
            <a:pPr lvl="1"/>
            <a:r>
              <a:rPr lang="zh-TW" altLang="en-US" sz="3200" smtClean="0">
                <a:latin typeface="Times New Roman" pitchFamily="18" charset="0"/>
                <a:cs typeface="Arial" charset="0"/>
              </a:rPr>
              <a:t>若</a:t>
            </a:r>
            <a:r>
              <a:rPr lang="zh-TW" altLang="en-US" sz="32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接近下次</a:t>
            </a:r>
            <a:r>
              <a:rPr lang="zh-TW" altLang="en-US" sz="3200" smtClean="0">
                <a:latin typeface="Times New Roman" pitchFamily="18" charset="0"/>
                <a:cs typeface="Arial" charset="0"/>
              </a:rPr>
              <a:t>服藥時間</a:t>
            </a:r>
            <a:r>
              <a:rPr lang="en-US" altLang="zh-TW" sz="3200" smtClean="0">
                <a:latin typeface="Times New Roman" pitchFamily="18" charset="0"/>
                <a:cs typeface="Arial" charset="0"/>
              </a:rPr>
              <a:t>(</a:t>
            </a:r>
            <a:r>
              <a:rPr lang="zh-TW" altLang="en-US" sz="3200" smtClean="0">
                <a:latin typeface="Times New Roman" pitchFamily="18" charset="0"/>
                <a:cs typeface="Arial" charset="0"/>
              </a:rPr>
              <a:t>超過兩次服藥時間的中點</a:t>
            </a:r>
            <a:r>
              <a:rPr lang="en-US" altLang="zh-TW" sz="3200" smtClean="0">
                <a:latin typeface="Times New Roman" pitchFamily="18" charset="0"/>
                <a:cs typeface="Arial" charset="0"/>
              </a:rPr>
              <a:t>)</a:t>
            </a:r>
            <a:r>
              <a:rPr lang="zh-TW" altLang="en-US" sz="3200" smtClean="0">
                <a:latin typeface="Times New Roman" pitchFamily="18" charset="0"/>
                <a:cs typeface="Arial" charset="0"/>
              </a:rPr>
              <a:t>，則跳過不用，下次恢復正常時間服藥</a:t>
            </a:r>
            <a:endParaRPr lang="en-US" altLang="zh-TW" sz="3200" smtClean="0">
              <a:latin typeface="Times New Roman" pitchFamily="18" charset="0"/>
              <a:cs typeface="Arial" charset="0"/>
            </a:endParaRPr>
          </a:p>
          <a:p>
            <a:pPr lvl="1">
              <a:buFont typeface="Verdana" pitchFamily="34" charset="0"/>
              <a:buNone/>
            </a:pPr>
            <a:r>
              <a:rPr lang="en-US" altLang="zh-TW" sz="32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	(</a:t>
            </a:r>
            <a:r>
              <a:rPr lang="zh-TW" altLang="en-US" sz="32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除非有醫師特別指示，勿使用雙倍量</a:t>
            </a:r>
            <a:r>
              <a:rPr lang="en-US" altLang="zh-TW" sz="32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6686550" cy="1009650"/>
          </a:xfrm>
        </p:spPr>
        <p:txBody>
          <a:bodyPr/>
          <a:lstStyle/>
          <a:p>
            <a:pPr algn="ctr"/>
            <a:r>
              <a:rPr lang="zh-TW" altLang="en-US" smtClean="0"/>
              <a:t>五大核心能力</a:t>
            </a:r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928688" y="1857375"/>
            <a:ext cx="7499350" cy="685800"/>
          </a:xfrm>
        </p:spPr>
        <p:txBody>
          <a:bodyPr/>
          <a:lstStyle/>
          <a:p>
            <a:r>
              <a:rPr lang="zh-TW" altLang="en-US" sz="32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能力三：清楚用藥方法、時間</a:t>
            </a:r>
            <a:r>
              <a:rPr lang="en-US" altLang="zh-TW" sz="32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-2</a:t>
            </a:r>
          </a:p>
          <a:p>
            <a:pPr>
              <a:buFont typeface="Wingdings 2" pitchFamily="18" charset="2"/>
              <a:buNone/>
            </a:pPr>
            <a:endParaRPr lang="zh-TW" altLang="en-US" smtClean="0">
              <a:latin typeface="Arial" charset="0"/>
              <a:cs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7F69A-BF63-480E-BC04-AA543D8D6F18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grpSp>
        <p:nvGrpSpPr>
          <p:cNvPr id="30724" name="群組 6"/>
          <p:cNvGrpSpPr>
            <a:grpSpLocks/>
          </p:cNvGrpSpPr>
          <p:nvPr/>
        </p:nvGrpSpPr>
        <p:grpSpPr bwMode="auto">
          <a:xfrm>
            <a:off x="1042988" y="2565400"/>
            <a:ext cx="8027987" cy="3600450"/>
            <a:chOff x="1043608" y="2564904"/>
            <a:chExt cx="8027351" cy="3600400"/>
          </a:xfrm>
        </p:grpSpPr>
        <p:pic>
          <p:nvPicPr>
            <p:cNvPr id="3072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3608" y="2564904"/>
              <a:ext cx="8027351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圓角矩形 5"/>
            <p:cNvSpPr/>
            <p:nvPr/>
          </p:nvSpPr>
          <p:spPr>
            <a:xfrm>
              <a:off x="1043608" y="5157256"/>
              <a:ext cx="6913014" cy="431794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/>
              <a:t>五大核心能力</a:t>
            </a: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能力四：做身體的主人</a:t>
            </a:r>
            <a:endParaRPr lang="en-US" altLang="zh-TW" sz="32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zh-TW" altLang="en-US" sz="3200" dirty="0" smtClean="0">
                <a:latin typeface="Arial" pitchFamily="34" charset="0"/>
                <a:cs typeface="Arial" pitchFamily="34" charset="0"/>
              </a:rPr>
              <a:t>為了自己的健康，不在不當場合購買藥品，如攤販、地下電台、遊覽車休息站等，購買藥品時要請教醫師或藥師，凡廣告內容太過神奇的產品，都要特別提高警覺，</a:t>
            </a:r>
            <a:r>
              <a:rPr lang="zh-TW" altLang="en-US" sz="3200" b="1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有病看醫生，用藥找藥師</a:t>
            </a:r>
            <a:r>
              <a:rPr lang="zh-TW" altLang="en-US" sz="3200" dirty="0" smtClean="0">
                <a:latin typeface="Arial" pitchFamily="34" charset="0"/>
                <a:cs typeface="Arial" pitchFamily="34" charset="0"/>
              </a:rPr>
              <a:t>。</a:t>
            </a:r>
            <a:endParaRPr lang="en-US" altLang="zh-TW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zh-TW" altLang="en-US" sz="3200" dirty="0" smtClean="0">
                <a:latin typeface="Arial" pitchFamily="34" charset="0"/>
                <a:cs typeface="Arial" pitchFamily="34" charset="0"/>
              </a:rPr>
              <a:t>堅持不聽、不信、不買、不吃、不推薦五大原則。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FF00A-1273-4AA1-B867-EC9D3B67B092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諾美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2971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055688" y="457200"/>
            <a:ext cx="8164512" cy="914400"/>
          </a:xfrm>
        </p:spPr>
        <p:txBody>
          <a:bodyPr/>
          <a:lstStyle/>
          <a:p>
            <a:r>
              <a:rPr lang="zh-TW" altLang="en-US" sz="5400" b="1" smtClean="0">
                <a:solidFill>
                  <a:srgbClr val="0000FF"/>
                </a:solidFill>
                <a:latin typeface="標楷體" pitchFamily="65" charset="-120"/>
              </a:rPr>
              <a:t>所有藥都可以自行購買嗎</a:t>
            </a:r>
            <a:r>
              <a:rPr lang="en-US" altLang="zh-TW" sz="5400" b="1" smtClean="0">
                <a:solidFill>
                  <a:srgbClr val="0000FF"/>
                </a:solidFill>
                <a:latin typeface="標楷體" pitchFamily="65" charset="-120"/>
              </a:rPr>
              <a:t>?</a:t>
            </a:r>
            <a:endParaRPr lang="en-US" altLang="zh-TW" sz="5400" b="1" smtClean="0">
              <a:solidFill>
                <a:srgbClr val="FFCC66"/>
              </a:solidFill>
              <a:latin typeface="標楷體" pitchFamily="65" charset="-120"/>
            </a:endParaRPr>
          </a:p>
        </p:txBody>
      </p:sp>
      <p:pic>
        <p:nvPicPr>
          <p:cNvPr id="32771" name="Picture 4" descr="vbot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8725" y="4572000"/>
            <a:ext cx="1590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貼立康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922838"/>
            <a:ext cx="23622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Gaster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139950"/>
            <a:ext cx="2362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落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4214813"/>
            <a:ext cx="216535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RU-48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2209800"/>
            <a:ext cx="17907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9" descr="Viagr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4860925"/>
            <a:ext cx="2133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0" descr="普拿疼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3276600"/>
            <a:ext cx="28956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031"/>
          <p:cNvSpPr txBox="1">
            <a:spLocks noChangeArrowheads="1"/>
          </p:cNvSpPr>
          <p:nvPr/>
        </p:nvSpPr>
        <p:spPr bwMode="auto">
          <a:xfrm>
            <a:off x="3640138" y="157163"/>
            <a:ext cx="34321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>
              <a:spcBef>
                <a:spcPct val="50000"/>
              </a:spcBef>
            </a:pPr>
            <a:r>
              <a:rPr lang="en-US" altLang="zh-TW" sz="1000">
                <a:latin typeface="Times New Roman" pitchFamily="18" charset="0"/>
                <a:ea typeface="標楷體" pitchFamily="65" charset="-120"/>
              </a:rPr>
              <a:t>..……</a:t>
            </a:r>
            <a:r>
              <a:rPr lang="zh-TW" altLang="en-US" sz="1000">
                <a:latin typeface="Times New Roman" pitchFamily="18" charset="0"/>
                <a:ea typeface="標楷體" pitchFamily="65" charset="-120"/>
              </a:rPr>
              <a:t>用藥安全</a:t>
            </a:r>
            <a:r>
              <a:rPr lang="en-US" altLang="zh-TW" sz="1000">
                <a:latin typeface="Times New Roman" pitchFamily="18" charset="0"/>
                <a:ea typeface="標楷體" pitchFamily="65" charset="-120"/>
              </a:rPr>
              <a:t>……..</a:t>
            </a:r>
          </a:p>
        </p:txBody>
      </p:sp>
      <p:sp>
        <p:nvSpPr>
          <p:cNvPr id="34818" name="Text Box 1032"/>
          <p:cNvSpPr txBox="1">
            <a:spLocks noChangeArrowheads="1"/>
          </p:cNvSpPr>
          <p:nvPr/>
        </p:nvSpPr>
        <p:spPr bwMode="auto">
          <a:xfrm>
            <a:off x="2339975" y="765175"/>
            <a:ext cx="45180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>
              <a:spcBef>
                <a:spcPct val="50000"/>
              </a:spcBef>
            </a:pPr>
            <a:r>
              <a:rPr lang="en-US" altLang="zh-TW" sz="4400" b="1">
                <a:solidFill>
                  <a:srgbClr val="0000FF"/>
                </a:solidFill>
                <a:latin typeface="新細明體" charset="-120"/>
                <a:ea typeface="標楷體" pitchFamily="65" charset="-120"/>
              </a:rPr>
              <a:t>    </a:t>
            </a:r>
            <a:r>
              <a:rPr lang="zh-TW" altLang="en-US" sz="4400" b="1">
                <a:solidFill>
                  <a:srgbClr val="0000FF"/>
                </a:solidFill>
                <a:latin typeface="新細明體" charset="-120"/>
                <a:ea typeface="標楷體" pitchFamily="65" charset="-120"/>
              </a:rPr>
              <a:t>藥品分級制度</a:t>
            </a:r>
          </a:p>
        </p:txBody>
      </p:sp>
      <p:grpSp>
        <p:nvGrpSpPr>
          <p:cNvPr id="34819" name="Group 1033"/>
          <p:cNvGrpSpPr>
            <a:grpSpLocks/>
          </p:cNvGrpSpPr>
          <p:nvPr/>
        </p:nvGrpSpPr>
        <p:grpSpPr bwMode="auto">
          <a:xfrm>
            <a:off x="785813" y="1785938"/>
            <a:ext cx="7704137" cy="4349750"/>
            <a:chOff x="612" y="1234"/>
            <a:chExt cx="4536" cy="2740"/>
          </a:xfrm>
        </p:grpSpPr>
        <p:sp>
          <p:nvSpPr>
            <p:cNvPr id="34822" name="Rectangle 1034"/>
            <p:cNvSpPr>
              <a:spLocks noChangeArrowheads="1"/>
            </p:cNvSpPr>
            <p:nvPr/>
          </p:nvSpPr>
          <p:spPr bwMode="auto">
            <a:xfrm>
              <a:off x="3695" y="2689"/>
              <a:ext cx="1439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>
                  <a:ea typeface="標楷體" pitchFamily="65" charset="-120"/>
                </a:rPr>
                <a:t>依藥品說明書上用法、用量使用</a:t>
              </a:r>
            </a:p>
          </p:txBody>
        </p:sp>
        <p:sp>
          <p:nvSpPr>
            <p:cNvPr id="34823" name="Rectangle 1035"/>
            <p:cNvSpPr>
              <a:spLocks noChangeArrowheads="1"/>
            </p:cNvSpPr>
            <p:nvPr/>
          </p:nvSpPr>
          <p:spPr bwMode="auto">
            <a:xfrm>
              <a:off x="2611" y="2689"/>
              <a:ext cx="1084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>
                  <a:ea typeface="標楷體" pitchFamily="65" charset="-120"/>
                </a:rPr>
                <a:t>藥師指導藥品說明書上的使用方法</a:t>
              </a:r>
            </a:p>
          </p:txBody>
        </p:sp>
        <p:sp>
          <p:nvSpPr>
            <p:cNvPr id="34824" name="Rectangle 1036"/>
            <p:cNvSpPr>
              <a:spLocks noChangeArrowheads="1"/>
            </p:cNvSpPr>
            <p:nvPr/>
          </p:nvSpPr>
          <p:spPr bwMode="auto">
            <a:xfrm>
              <a:off x="1634" y="2689"/>
              <a:ext cx="977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>
                  <a:ea typeface="標楷體" pitchFamily="65" charset="-120"/>
                </a:rPr>
                <a:t>藥師依照醫師的處方給藥，藥師指導用藥方法</a:t>
              </a:r>
            </a:p>
          </p:txBody>
        </p:sp>
        <p:sp>
          <p:nvSpPr>
            <p:cNvPr id="34825" name="Rectangle 1037"/>
            <p:cNvSpPr>
              <a:spLocks noChangeArrowheads="1"/>
            </p:cNvSpPr>
            <p:nvPr/>
          </p:nvSpPr>
          <p:spPr bwMode="auto">
            <a:xfrm>
              <a:off x="612" y="2689"/>
              <a:ext cx="1130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>
                  <a:ea typeface="標楷體" pitchFamily="65" charset="-120"/>
                </a:rPr>
                <a:t>指導用藥方法</a:t>
              </a:r>
            </a:p>
          </p:txBody>
        </p:sp>
        <p:sp>
          <p:nvSpPr>
            <p:cNvPr id="34826" name="Rectangle 1038"/>
            <p:cNvSpPr>
              <a:spLocks noChangeArrowheads="1"/>
            </p:cNvSpPr>
            <p:nvPr/>
          </p:nvSpPr>
          <p:spPr bwMode="auto">
            <a:xfrm>
              <a:off x="3695" y="1747"/>
              <a:ext cx="1439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>
                  <a:ea typeface="標楷體" pitchFamily="65" charset="-120"/>
                </a:rPr>
                <a:t>於一般超市或藥局等自由選購</a:t>
              </a:r>
            </a:p>
          </p:txBody>
        </p:sp>
        <p:sp>
          <p:nvSpPr>
            <p:cNvPr id="34827" name="Rectangle 1039"/>
            <p:cNvSpPr>
              <a:spLocks noChangeArrowheads="1"/>
            </p:cNvSpPr>
            <p:nvPr/>
          </p:nvSpPr>
          <p:spPr bwMode="auto">
            <a:xfrm>
              <a:off x="2611" y="1747"/>
              <a:ext cx="1084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>
                  <a:ea typeface="標楷體" pitchFamily="65" charset="-120"/>
                </a:rPr>
                <a:t>不需處方箋，於藥局內購買</a:t>
              </a:r>
            </a:p>
          </p:txBody>
        </p:sp>
        <p:sp>
          <p:nvSpPr>
            <p:cNvPr id="34828" name="Rectangle 1040"/>
            <p:cNvSpPr>
              <a:spLocks noChangeArrowheads="1"/>
            </p:cNvSpPr>
            <p:nvPr/>
          </p:nvSpPr>
          <p:spPr bwMode="auto">
            <a:xfrm>
              <a:off x="1643" y="1747"/>
              <a:ext cx="968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>
                  <a:ea typeface="標楷體" pitchFamily="65" charset="-120"/>
                </a:rPr>
                <a:t>持有醫生處方箋，請專業藥師給藥</a:t>
              </a:r>
            </a:p>
          </p:txBody>
        </p:sp>
        <p:sp>
          <p:nvSpPr>
            <p:cNvPr id="34829" name="Rectangle 1041"/>
            <p:cNvSpPr>
              <a:spLocks noChangeArrowheads="1"/>
            </p:cNvSpPr>
            <p:nvPr/>
          </p:nvSpPr>
          <p:spPr bwMode="auto">
            <a:xfrm>
              <a:off x="612" y="1747"/>
              <a:ext cx="1130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altLang="zh-TW">
                <a:ea typeface="標楷體" pitchFamily="65" charset="-120"/>
              </a:endParaRPr>
            </a:p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>
                  <a:ea typeface="標楷體" pitchFamily="65" charset="-120"/>
                </a:rPr>
                <a:t>購買方式</a:t>
              </a:r>
            </a:p>
          </p:txBody>
        </p:sp>
        <p:sp>
          <p:nvSpPr>
            <p:cNvPr id="34830" name="Rectangle 1042"/>
            <p:cNvSpPr>
              <a:spLocks noChangeArrowheads="1"/>
            </p:cNvSpPr>
            <p:nvPr/>
          </p:nvSpPr>
          <p:spPr bwMode="auto">
            <a:xfrm>
              <a:off x="3695" y="1490"/>
              <a:ext cx="1439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>
                  <a:ea typeface="標楷體" pitchFamily="65" charset="-120"/>
                </a:rPr>
                <a:t>緩和</a:t>
              </a:r>
            </a:p>
          </p:txBody>
        </p:sp>
        <p:sp>
          <p:nvSpPr>
            <p:cNvPr id="34831" name="Rectangle 1043"/>
            <p:cNvSpPr>
              <a:spLocks noChangeArrowheads="1"/>
            </p:cNvSpPr>
            <p:nvPr/>
          </p:nvSpPr>
          <p:spPr bwMode="auto">
            <a:xfrm>
              <a:off x="2611" y="1490"/>
              <a:ext cx="108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>
                  <a:ea typeface="標楷體" pitchFamily="65" charset="-120"/>
                </a:rPr>
                <a:t>中等</a:t>
              </a:r>
            </a:p>
          </p:txBody>
        </p:sp>
        <p:sp>
          <p:nvSpPr>
            <p:cNvPr id="34832" name="Rectangle 1044"/>
            <p:cNvSpPr>
              <a:spLocks noChangeArrowheads="1"/>
            </p:cNvSpPr>
            <p:nvPr/>
          </p:nvSpPr>
          <p:spPr bwMode="auto">
            <a:xfrm>
              <a:off x="1742" y="1490"/>
              <a:ext cx="869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>
                  <a:ea typeface="標楷體" pitchFamily="65" charset="-120"/>
                </a:rPr>
                <a:t>強烈</a:t>
              </a:r>
            </a:p>
          </p:txBody>
        </p:sp>
        <p:sp>
          <p:nvSpPr>
            <p:cNvPr id="34833" name="Rectangle 1045"/>
            <p:cNvSpPr>
              <a:spLocks noChangeArrowheads="1"/>
            </p:cNvSpPr>
            <p:nvPr/>
          </p:nvSpPr>
          <p:spPr bwMode="auto">
            <a:xfrm>
              <a:off x="612" y="1490"/>
              <a:ext cx="113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>
                  <a:ea typeface="標楷體" pitchFamily="65" charset="-120"/>
                </a:rPr>
                <a:t>藥效</a:t>
              </a:r>
            </a:p>
          </p:txBody>
        </p:sp>
        <p:sp>
          <p:nvSpPr>
            <p:cNvPr id="34834" name="Rectangle 1046"/>
            <p:cNvSpPr>
              <a:spLocks noChangeArrowheads="1"/>
            </p:cNvSpPr>
            <p:nvPr/>
          </p:nvSpPr>
          <p:spPr bwMode="auto">
            <a:xfrm>
              <a:off x="3695" y="1234"/>
              <a:ext cx="1439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2000">
                  <a:solidFill>
                    <a:srgbClr val="FF0000"/>
                  </a:solidFill>
                  <a:ea typeface="標楷體" pitchFamily="65" charset="-120"/>
                </a:rPr>
                <a:t>成藥</a:t>
              </a:r>
            </a:p>
          </p:txBody>
        </p:sp>
        <p:sp>
          <p:nvSpPr>
            <p:cNvPr id="34835" name="Rectangle 1047"/>
            <p:cNvSpPr>
              <a:spLocks noChangeArrowheads="1"/>
            </p:cNvSpPr>
            <p:nvPr/>
          </p:nvSpPr>
          <p:spPr bwMode="auto">
            <a:xfrm>
              <a:off x="2611" y="1234"/>
              <a:ext cx="108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2000">
                  <a:solidFill>
                    <a:srgbClr val="FF0000"/>
                  </a:solidFill>
                  <a:ea typeface="標楷體" pitchFamily="65" charset="-120"/>
                </a:rPr>
                <a:t>指示藥</a:t>
              </a:r>
            </a:p>
          </p:txBody>
        </p:sp>
        <p:sp>
          <p:nvSpPr>
            <p:cNvPr id="34836" name="Rectangle 1048"/>
            <p:cNvSpPr>
              <a:spLocks noChangeArrowheads="1"/>
            </p:cNvSpPr>
            <p:nvPr/>
          </p:nvSpPr>
          <p:spPr bwMode="auto">
            <a:xfrm>
              <a:off x="1742" y="1234"/>
              <a:ext cx="869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2000">
                  <a:solidFill>
                    <a:srgbClr val="FF0000"/>
                  </a:solidFill>
                  <a:ea typeface="標楷體" pitchFamily="65" charset="-120"/>
                </a:rPr>
                <a:t>處方藥</a:t>
              </a:r>
            </a:p>
          </p:txBody>
        </p:sp>
        <p:sp>
          <p:nvSpPr>
            <p:cNvPr id="34837" name="Rectangle 1049"/>
            <p:cNvSpPr>
              <a:spLocks noChangeArrowheads="1"/>
            </p:cNvSpPr>
            <p:nvPr/>
          </p:nvSpPr>
          <p:spPr bwMode="auto">
            <a:xfrm>
              <a:off x="612" y="1234"/>
              <a:ext cx="113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749" tIns="37874" rIns="75749" bIns="37874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zh-TW" sz="900">
                <a:ea typeface="標楷體" pitchFamily="65" charset="-120"/>
              </a:endParaRPr>
            </a:p>
          </p:txBody>
        </p:sp>
        <p:sp>
          <p:nvSpPr>
            <p:cNvPr id="34838" name="Line 1050"/>
            <p:cNvSpPr>
              <a:spLocks noChangeShapeType="1"/>
            </p:cNvSpPr>
            <p:nvPr/>
          </p:nvSpPr>
          <p:spPr bwMode="auto">
            <a:xfrm>
              <a:off x="626" y="1236"/>
              <a:ext cx="452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9" name="Line 1051"/>
            <p:cNvSpPr>
              <a:spLocks noChangeShapeType="1"/>
            </p:cNvSpPr>
            <p:nvPr/>
          </p:nvSpPr>
          <p:spPr bwMode="auto">
            <a:xfrm>
              <a:off x="612" y="1490"/>
              <a:ext cx="4522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75749" tIns="37874" rIns="75749" bIns="37874"/>
            <a:lstStyle/>
            <a:p>
              <a:endParaRPr lang="zh-TW" altLang="en-US"/>
            </a:p>
          </p:txBody>
        </p:sp>
        <p:sp>
          <p:nvSpPr>
            <p:cNvPr id="34840" name="Line 1052"/>
            <p:cNvSpPr>
              <a:spLocks noChangeShapeType="1"/>
            </p:cNvSpPr>
            <p:nvPr/>
          </p:nvSpPr>
          <p:spPr bwMode="auto">
            <a:xfrm>
              <a:off x="612" y="1747"/>
              <a:ext cx="4522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75749" tIns="37874" rIns="75749" bIns="37874"/>
            <a:lstStyle/>
            <a:p>
              <a:endParaRPr lang="zh-TW" altLang="en-US"/>
            </a:p>
          </p:txBody>
        </p:sp>
        <p:sp>
          <p:nvSpPr>
            <p:cNvPr id="34841" name="Line 1053"/>
            <p:cNvSpPr>
              <a:spLocks noChangeShapeType="1"/>
            </p:cNvSpPr>
            <p:nvPr/>
          </p:nvSpPr>
          <p:spPr bwMode="auto">
            <a:xfrm>
              <a:off x="612" y="2689"/>
              <a:ext cx="45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2" name="Line 1054"/>
            <p:cNvSpPr>
              <a:spLocks noChangeShapeType="1"/>
            </p:cNvSpPr>
            <p:nvPr/>
          </p:nvSpPr>
          <p:spPr bwMode="auto">
            <a:xfrm>
              <a:off x="612" y="3974"/>
              <a:ext cx="452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3" name="Line 1055"/>
            <p:cNvSpPr>
              <a:spLocks noChangeShapeType="1"/>
            </p:cNvSpPr>
            <p:nvPr/>
          </p:nvSpPr>
          <p:spPr bwMode="auto">
            <a:xfrm>
              <a:off x="612" y="1234"/>
              <a:ext cx="0" cy="27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4" name="Line 1056"/>
            <p:cNvSpPr>
              <a:spLocks noChangeShapeType="1"/>
            </p:cNvSpPr>
            <p:nvPr/>
          </p:nvSpPr>
          <p:spPr bwMode="auto">
            <a:xfrm>
              <a:off x="1661" y="1234"/>
              <a:ext cx="0" cy="27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5" name="Line 1057"/>
            <p:cNvSpPr>
              <a:spLocks noChangeShapeType="1"/>
            </p:cNvSpPr>
            <p:nvPr/>
          </p:nvSpPr>
          <p:spPr bwMode="auto">
            <a:xfrm>
              <a:off x="2611" y="1234"/>
              <a:ext cx="0" cy="27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6" name="Line 1058"/>
            <p:cNvSpPr>
              <a:spLocks noChangeShapeType="1"/>
            </p:cNvSpPr>
            <p:nvPr/>
          </p:nvSpPr>
          <p:spPr bwMode="auto">
            <a:xfrm>
              <a:off x="3695" y="1234"/>
              <a:ext cx="0" cy="27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7" name="Line 1059"/>
            <p:cNvSpPr>
              <a:spLocks noChangeShapeType="1"/>
            </p:cNvSpPr>
            <p:nvPr/>
          </p:nvSpPr>
          <p:spPr bwMode="auto">
            <a:xfrm>
              <a:off x="5134" y="1234"/>
              <a:ext cx="0" cy="27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cxnSp>
        <p:nvCxnSpPr>
          <p:cNvPr id="37" name="直線接點 36"/>
          <p:cNvCxnSpPr/>
          <p:nvPr/>
        </p:nvCxnSpPr>
        <p:spPr>
          <a:xfrm>
            <a:off x="785813" y="2143125"/>
            <a:ext cx="76438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V="1">
            <a:off x="785813" y="2500313"/>
            <a:ext cx="77152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0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57250" y="642938"/>
            <a:ext cx="5630863" cy="1143000"/>
          </a:xfrm>
        </p:spPr>
        <p:txBody>
          <a:bodyPr/>
          <a:lstStyle/>
          <a:p>
            <a:pPr algn="ctr"/>
            <a:r>
              <a:rPr lang="zh-TW" altLang="en-US" sz="5400" b="1" smtClean="0">
                <a:solidFill>
                  <a:srgbClr val="0000FF"/>
                </a:solidFill>
                <a:latin typeface="Times New Roman" pitchFamily="18" charset="0"/>
              </a:rPr>
              <a:t>處方藥</a:t>
            </a:r>
          </a:p>
        </p:txBody>
      </p:sp>
      <p:sp>
        <p:nvSpPr>
          <p:cNvPr id="3584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772400" cy="4114800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cs typeface="Arial" charset="0"/>
              </a:rPr>
              <a:t>凡使用過程需由醫師加強觀察，有必要由醫師開立處方，再由藥事人員確認無誤後，調配之藥，稱處方藥。</a:t>
            </a:r>
          </a:p>
          <a:p>
            <a:r>
              <a:rPr lang="zh-TW" altLang="en-US" smtClean="0">
                <a:latin typeface="Times New Roman" pitchFamily="18" charset="0"/>
                <a:cs typeface="Arial" charset="0"/>
              </a:rPr>
              <a:t>處方藥是用來</a:t>
            </a:r>
            <a:r>
              <a:rPr lang="zh-TW" altLang="en-US" u="sng" smtClean="0">
                <a:latin typeface="Times New Roman" pitchFamily="18" charset="0"/>
                <a:cs typeface="Arial" charset="0"/>
              </a:rPr>
              <a:t>治療需要醫師診斷，也需要醫師持續觀察治療過程的病</a:t>
            </a:r>
            <a:r>
              <a:rPr lang="zh-TW" altLang="en-US" smtClean="0">
                <a:latin typeface="Times New Roman" pitchFamily="18" charset="0"/>
                <a:cs typeface="Arial" charset="0"/>
              </a:rPr>
              <a:t>。</a:t>
            </a:r>
          </a:p>
          <a:p>
            <a:r>
              <a:rPr lang="zh-TW" altLang="en-US" smtClean="0">
                <a:latin typeface="標楷體" pitchFamily="65" charset="-120"/>
                <a:cs typeface="Arial" charset="0"/>
              </a:rPr>
              <a:t>醫師處方才能使用的藥品，通常有毒性或潛在危險，或須專業人員協助給藥</a:t>
            </a:r>
            <a:r>
              <a:rPr lang="zh-TW" altLang="en-US" smtClean="0">
                <a:latin typeface="Times New Roman" pitchFamily="18" charset="0"/>
                <a:cs typeface="Arial" charset="0"/>
              </a:rPr>
              <a:t>。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642938"/>
            <a:ext cx="8243887" cy="1143000"/>
          </a:xfrm>
        </p:spPr>
        <p:txBody>
          <a:bodyPr/>
          <a:lstStyle/>
          <a:p>
            <a:r>
              <a:rPr lang="zh-TW" altLang="en-US" sz="4800" b="1" smtClean="0">
                <a:solidFill>
                  <a:srgbClr val="0000FF"/>
                </a:solidFill>
                <a:latin typeface="Times New Roman" pitchFamily="18" charset="0"/>
              </a:rPr>
              <a:t>選擇成藥</a:t>
            </a:r>
            <a:r>
              <a:rPr lang="en-US" altLang="zh-TW" sz="4800" b="1" smtClean="0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zh-TW" altLang="en-US" sz="4800" b="1" smtClean="0">
                <a:solidFill>
                  <a:srgbClr val="0000FF"/>
                </a:solidFill>
                <a:latin typeface="Times New Roman" pitchFamily="18" charset="0"/>
              </a:rPr>
              <a:t>指示藥的原則</a:t>
            </a:r>
            <a:endParaRPr lang="zh-TW" altLang="en-US" sz="4800" b="1" smtClean="0">
              <a:latin typeface="Times New Roman" pitchFamily="18" charset="0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060575"/>
            <a:ext cx="7772400" cy="44719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z="3600" b="1" smtClean="0">
                <a:latin typeface="Times New Roman" pitchFamily="18" charset="0"/>
                <a:cs typeface="Arial" charset="0"/>
              </a:rPr>
              <a:t>有無衛生署核准字號</a:t>
            </a:r>
            <a:r>
              <a:rPr lang="en-US" altLang="zh-TW" sz="3600" b="1" smtClean="0">
                <a:latin typeface="Times New Roman" pitchFamily="18" charset="0"/>
                <a:cs typeface="Arial" charset="0"/>
              </a:rPr>
              <a:t>? </a:t>
            </a:r>
          </a:p>
          <a:p>
            <a:pPr lvl="1">
              <a:lnSpc>
                <a:spcPct val="130000"/>
              </a:lnSpc>
            </a:pPr>
            <a:r>
              <a:rPr lang="zh-TW" altLang="en-US" b="1" smtClean="0">
                <a:latin typeface="Times New Roman" pitchFamily="18" charset="0"/>
                <a:cs typeface="Arial" charset="0"/>
              </a:rPr>
              <a:t>衛生署</a:t>
            </a:r>
            <a:r>
              <a:rPr lang="zh-TW" altLang="en-US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成製</a:t>
            </a:r>
            <a:r>
              <a:rPr lang="zh-TW" altLang="en-US" b="1" smtClean="0">
                <a:latin typeface="Times New Roman" pitchFamily="18" charset="0"/>
                <a:cs typeface="Arial" charset="0"/>
              </a:rPr>
              <a:t>字第</a:t>
            </a:r>
            <a:r>
              <a:rPr lang="en-US" altLang="zh-TW" b="1" smtClean="0">
                <a:latin typeface="Times New Roman" pitchFamily="18" charset="0"/>
                <a:cs typeface="Arial" charset="0"/>
              </a:rPr>
              <a:t>XXXXXX</a:t>
            </a:r>
            <a:r>
              <a:rPr lang="zh-TW" altLang="en-US" b="1" smtClean="0">
                <a:latin typeface="Times New Roman" pitchFamily="18" charset="0"/>
                <a:cs typeface="Arial" charset="0"/>
              </a:rPr>
              <a:t>號</a:t>
            </a:r>
          </a:p>
          <a:p>
            <a:pPr lvl="2">
              <a:lnSpc>
                <a:spcPct val="130000"/>
              </a:lnSpc>
            </a:pPr>
            <a:r>
              <a:rPr lang="zh-TW" altLang="en-US" b="1" smtClean="0">
                <a:solidFill>
                  <a:srgbClr val="086D03"/>
                </a:solidFill>
                <a:latin typeface="Times New Roman" pitchFamily="18" charset="0"/>
                <a:cs typeface="Arial" charset="0"/>
              </a:rPr>
              <a:t>國內製造</a:t>
            </a:r>
            <a:r>
              <a:rPr lang="zh-TW" altLang="en-US" b="1" smtClean="0">
                <a:latin typeface="Times New Roman" pitchFamily="18" charset="0"/>
                <a:cs typeface="Arial" charset="0"/>
              </a:rPr>
              <a:t>許可之</a:t>
            </a:r>
            <a:r>
              <a:rPr lang="zh-TW" altLang="en-US" b="1" smtClean="0">
                <a:solidFill>
                  <a:srgbClr val="086D03"/>
                </a:solidFill>
                <a:latin typeface="Times New Roman" pitchFamily="18" charset="0"/>
                <a:cs typeface="Arial" charset="0"/>
              </a:rPr>
              <a:t>成藥</a:t>
            </a:r>
          </a:p>
          <a:p>
            <a:pPr lvl="1">
              <a:lnSpc>
                <a:spcPct val="130000"/>
              </a:lnSpc>
            </a:pPr>
            <a:r>
              <a:rPr lang="zh-TW" altLang="en-US" b="1" smtClean="0">
                <a:latin typeface="Times New Roman" pitchFamily="18" charset="0"/>
                <a:cs typeface="Arial" charset="0"/>
              </a:rPr>
              <a:t>衛生署</a:t>
            </a:r>
            <a:r>
              <a:rPr lang="zh-TW" altLang="en-US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藥製</a:t>
            </a:r>
            <a:r>
              <a:rPr lang="zh-TW" altLang="en-US" b="1" smtClean="0">
                <a:latin typeface="Times New Roman" pitchFamily="18" charset="0"/>
                <a:cs typeface="Arial" charset="0"/>
              </a:rPr>
              <a:t>字第</a:t>
            </a:r>
            <a:r>
              <a:rPr lang="en-US" altLang="zh-TW" b="1" smtClean="0">
                <a:latin typeface="Times New Roman" pitchFamily="18" charset="0"/>
                <a:cs typeface="Arial" charset="0"/>
              </a:rPr>
              <a:t>XXXXXX</a:t>
            </a:r>
            <a:r>
              <a:rPr lang="zh-TW" altLang="en-US" b="1" smtClean="0">
                <a:latin typeface="Times New Roman" pitchFamily="18" charset="0"/>
                <a:cs typeface="Arial" charset="0"/>
              </a:rPr>
              <a:t>號</a:t>
            </a:r>
          </a:p>
          <a:p>
            <a:pPr lvl="2">
              <a:lnSpc>
                <a:spcPct val="130000"/>
              </a:lnSpc>
            </a:pPr>
            <a:r>
              <a:rPr lang="zh-TW" altLang="en-US" b="1" smtClean="0">
                <a:solidFill>
                  <a:srgbClr val="086D03"/>
                </a:solidFill>
                <a:latin typeface="Times New Roman" pitchFamily="18" charset="0"/>
                <a:cs typeface="Arial" charset="0"/>
              </a:rPr>
              <a:t>國內製造</a:t>
            </a:r>
            <a:r>
              <a:rPr lang="zh-TW" altLang="en-US" b="1" smtClean="0">
                <a:latin typeface="Times New Roman" pitchFamily="18" charset="0"/>
                <a:cs typeface="Arial" charset="0"/>
              </a:rPr>
              <a:t>許可之</a:t>
            </a:r>
            <a:r>
              <a:rPr lang="zh-TW" altLang="en-US" b="1" smtClean="0">
                <a:solidFill>
                  <a:srgbClr val="086D03"/>
                </a:solidFill>
                <a:latin typeface="Times New Roman" pitchFamily="18" charset="0"/>
                <a:cs typeface="Arial" charset="0"/>
              </a:rPr>
              <a:t>指示藥或處方藥</a:t>
            </a:r>
          </a:p>
          <a:p>
            <a:pPr lvl="1">
              <a:lnSpc>
                <a:spcPct val="130000"/>
              </a:lnSpc>
            </a:pPr>
            <a:r>
              <a:rPr lang="zh-TW" altLang="en-US" b="1" smtClean="0">
                <a:latin typeface="Times New Roman" pitchFamily="18" charset="0"/>
                <a:cs typeface="Arial" charset="0"/>
              </a:rPr>
              <a:t>衛生署</a:t>
            </a:r>
            <a:r>
              <a:rPr lang="zh-TW" altLang="en-US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藥輸</a:t>
            </a:r>
            <a:r>
              <a:rPr lang="zh-TW" altLang="en-US" b="1" smtClean="0">
                <a:latin typeface="Times New Roman" pitchFamily="18" charset="0"/>
                <a:cs typeface="Arial" charset="0"/>
              </a:rPr>
              <a:t>字第</a:t>
            </a:r>
            <a:r>
              <a:rPr lang="en-US" altLang="zh-TW" b="1" smtClean="0">
                <a:latin typeface="Times New Roman" pitchFamily="18" charset="0"/>
                <a:cs typeface="Arial" charset="0"/>
              </a:rPr>
              <a:t>XXXXXX</a:t>
            </a:r>
            <a:r>
              <a:rPr lang="zh-TW" altLang="en-US" b="1" smtClean="0">
                <a:latin typeface="Times New Roman" pitchFamily="18" charset="0"/>
                <a:cs typeface="Arial" charset="0"/>
              </a:rPr>
              <a:t>號</a:t>
            </a:r>
          </a:p>
          <a:p>
            <a:pPr lvl="2">
              <a:lnSpc>
                <a:spcPct val="130000"/>
              </a:lnSpc>
            </a:pPr>
            <a:r>
              <a:rPr lang="zh-TW" altLang="en-US" b="1" smtClean="0">
                <a:solidFill>
                  <a:srgbClr val="086D03"/>
                </a:solidFill>
                <a:latin typeface="Times New Roman" pitchFamily="18" charset="0"/>
                <a:cs typeface="Arial" charset="0"/>
              </a:rPr>
              <a:t>國外輸入</a:t>
            </a:r>
            <a:r>
              <a:rPr lang="zh-TW" altLang="en-US" b="1" smtClean="0">
                <a:latin typeface="Times New Roman" pitchFamily="18" charset="0"/>
                <a:cs typeface="Arial" charset="0"/>
              </a:rPr>
              <a:t>許可之</a:t>
            </a:r>
            <a:r>
              <a:rPr lang="zh-TW" altLang="en-US" b="1" smtClean="0">
                <a:solidFill>
                  <a:srgbClr val="086D03"/>
                </a:solidFill>
                <a:latin typeface="Times New Roman" pitchFamily="18" charset="0"/>
                <a:cs typeface="Arial" charset="0"/>
              </a:rPr>
              <a:t>指示藥或處方藥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4438" y="620713"/>
            <a:ext cx="7929562" cy="1143000"/>
          </a:xfrm>
        </p:spPr>
        <p:txBody>
          <a:bodyPr/>
          <a:lstStyle/>
          <a:p>
            <a:r>
              <a:rPr lang="zh-TW" altLang="en-US" sz="4800" b="1" smtClean="0">
                <a:solidFill>
                  <a:srgbClr val="0000FF"/>
                </a:solidFill>
                <a:latin typeface="Times New Roman" pitchFamily="18" charset="0"/>
              </a:rPr>
              <a:t>選擇成藥</a:t>
            </a:r>
            <a:r>
              <a:rPr lang="en-US" altLang="zh-TW" sz="4800" b="1" smtClean="0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zh-TW" altLang="en-US" sz="4800" b="1" smtClean="0">
                <a:solidFill>
                  <a:srgbClr val="0000FF"/>
                </a:solidFill>
                <a:latin typeface="Times New Roman" pitchFamily="18" charset="0"/>
              </a:rPr>
              <a:t>指示藥的原則</a:t>
            </a:r>
            <a:endParaRPr lang="zh-TW" altLang="en-US" sz="4800" b="1" smtClean="0">
              <a:latin typeface="Times New Roman" pitchFamily="18" charset="0"/>
            </a:endParaRPr>
          </a:p>
        </p:txBody>
      </p:sp>
      <p:sp>
        <p:nvSpPr>
          <p:cNvPr id="3993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4438" y="1857375"/>
            <a:ext cx="7067550" cy="44719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z="3600" b="1" smtClean="0">
                <a:latin typeface="Times New Roman" pitchFamily="18" charset="0"/>
                <a:cs typeface="Arial" charset="0"/>
              </a:rPr>
              <a:t>產品的標示清楚嗎</a:t>
            </a:r>
            <a:r>
              <a:rPr lang="en-US" altLang="zh-TW" sz="3600" b="1" smtClean="0">
                <a:latin typeface="Times New Roman" pitchFamily="18" charset="0"/>
                <a:cs typeface="Arial" charset="0"/>
              </a:rPr>
              <a:t>?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zh-TW" b="1" smtClean="0">
                <a:latin typeface="Times New Roman" pitchFamily="18" charset="0"/>
                <a:cs typeface="Arial" charset="0"/>
              </a:rPr>
              <a:t>    (</a:t>
            </a:r>
            <a:r>
              <a:rPr lang="zh-TW" altLang="en-US" b="1" smtClean="0">
                <a:latin typeface="Times New Roman" pitchFamily="18" charset="0"/>
                <a:cs typeface="Arial" charset="0"/>
              </a:rPr>
              <a:t>成份含量、製造廠商、製造日期、 </a:t>
            </a:r>
            <a:endParaRPr lang="en-US" altLang="zh-TW" b="1" smtClean="0">
              <a:latin typeface="Times New Roman" pitchFamily="18" charset="0"/>
              <a:cs typeface="Arial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zh-TW" b="1" smtClean="0">
                <a:latin typeface="Times New Roman" pitchFamily="18" charset="0"/>
                <a:cs typeface="Arial" charset="0"/>
              </a:rPr>
              <a:t>	</a:t>
            </a:r>
            <a:r>
              <a:rPr lang="zh-TW" altLang="en-US" b="1" smtClean="0">
                <a:latin typeface="Times New Roman" pitchFamily="18" charset="0"/>
                <a:cs typeface="Arial" charset="0"/>
              </a:rPr>
              <a:t>  保存期限</a:t>
            </a:r>
            <a:r>
              <a:rPr lang="en-US" altLang="zh-TW" b="1" smtClean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zh-TW" altLang="en-US" sz="3600" b="1" smtClean="0">
                <a:latin typeface="Times New Roman" pitchFamily="18" charset="0"/>
                <a:cs typeface="Arial" charset="0"/>
              </a:rPr>
              <a:t>說明書</a:t>
            </a:r>
          </a:p>
          <a:p>
            <a:pPr>
              <a:lnSpc>
                <a:spcPct val="130000"/>
              </a:lnSpc>
            </a:pPr>
            <a:r>
              <a:rPr lang="zh-TW" altLang="en-US" sz="3600" b="1" smtClean="0">
                <a:latin typeface="Times New Roman" pitchFamily="18" charset="0"/>
                <a:cs typeface="Arial" charset="0"/>
              </a:rPr>
              <a:t>小包裝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rrowheads="1"/>
          </p:cNvSpPr>
          <p:nvPr/>
        </p:nvSpPr>
        <p:spPr bwMode="auto">
          <a:xfrm>
            <a:off x="857250" y="1143000"/>
            <a:ext cx="7286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b="1">
                <a:latin typeface="Calibri" pitchFamily="34" charset="0"/>
              </a:rPr>
              <a:t>前言</a:t>
            </a:r>
            <a:r>
              <a:rPr kumimoji="0" lang="en-US" altLang="zh-TW" sz="3200" b="1">
                <a:latin typeface="Calibri" pitchFamily="34" charset="0"/>
              </a:rPr>
              <a:t>:</a:t>
            </a:r>
          </a:p>
          <a:p>
            <a:r>
              <a:rPr kumimoji="0" lang="zh-TW" altLang="en-US" sz="3200" b="1">
                <a:latin typeface="Calibri" pitchFamily="34" charset="0"/>
              </a:rPr>
              <a:t>藥物能治病，但若使用不當，反而會損害身體健康，嚴重的話還可能造成無法預期的嚴重傷害。</a:t>
            </a:r>
            <a:endParaRPr kumimoji="0" lang="en-US" altLang="zh-TW" sz="3200" b="1">
              <a:latin typeface="Calibri" pitchFamily="34" charset="0"/>
            </a:endParaRPr>
          </a:p>
          <a:p>
            <a:r>
              <a:rPr kumimoji="0" lang="zh-TW" altLang="en-US" sz="3200" b="1">
                <a:latin typeface="Calibri" pitchFamily="34" charset="0"/>
              </a:rPr>
              <a:t>只要多用點心，掌握用藥安全的</a:t>
            </a:r>
            <a:r>
              <a:rPr kumimoji="0" lang="en-US" altLang="zh-TW" sz="3200" b="1">
                <a:latin typeface="Calibri" pitchFamily="34" charset="0"/>
              </a:rPr>
              <a:t>---</a:t>
            </a:r>
          </a:p>
          <a:p>
            <a:r>
              <a:rPr kumimoji="0" lang="zh-TW" altLang="en-US" sz="3200" b="1" u="sng">
                <a:solidFill>
                  <a:srgbClr val="C00000"/>
                </a:solidFill>
                <a:latin typeface="Calibri" pitchFamily="34" charset="0"/>
              </a:rPr>
              <a:t>三個「五」大原則</a:t>
            </a:r>
            <a:r>
              <a:rPr kumimoji="0" lang="zh-TW" altLang="en-US" sz="3200" b="1">
                <a:latin typeface="Calibri" pitchFamily="34" charset="0"/>
              </a:rPr>
              <a:t>，</a:t>
            </a:r>
            <a:r>
              <a:rPr kumimoji="0" lang="en-US" altLang="zh-TW" sz="3200" b="1">
                <a:latin typeface="Calibri" pitchFamily="34" charset="0"/>
              </a:rPr>
              <a:t>”</a:t>
            </a:r>
            <a:r>
              <a:rPr kumimoji="0" lang="zh-TW" altLang="en-US" sz="3200" b="1">
                <a:latin typeface="Calibri" pitchFamily="34" charset="0"/>
              </a:rPr>
              <a:t>藥求安全</a:t>
            </a:r>
            <a:r>
              <a:rPr kumimoji="0" lang="en-US" altLang="zh-TW" sz="3200" b="1">
                <a:latin typeface="Calibri" pitchFamily="34" charset="0"/>
              </a:rPr>
              <a:t>”</a:t>
            </a:r>
            <a:r>
              <a:rPr kumimoji="0" lang="zh-TW" altLang="en-US" sz="3200" b="1">
                <a:latin typeface="Calibri" pitchFamily="34" charset="0"/>
              </a:rPr>
              <a:t>就不難了。</a:t>
            </a:r>
            <a:br>
              <a:rPr kumimoji="0" lang="zh-TW" altLang="en-US" sz="3200" b="1">
                <a:latin typeface="Calibri" pitchFamily="34" charset="0"/>
              </a:rPr>
            </a:br>
            <a:endParaRPr kumimoji="0" lang="zh-TW" altLang="en-US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6008688" cy="4724400"/>
        </p:xfrm>
        <a:graphic>
          <a:graphicData uri="http://schemas.openxmlformats.org/presentationml/2006/ole">
            <p:oleObj spid="_x0000_s1026" name="Photo Editor Photo" r:id="rId3" imgW="5464014" imgH="3756986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53000" y="3527425"/>
          <a:ext cx="4191000" cy="3330575"/>
        </p:xfrm>
        <a:graphic>
          <a:graphicData uri="http://schemas.openxmlformats.org/presentationml/2006/ole">
            <p:oleObj spid="_x0000_s1027" name="Photo Editor Photo" r:id="rId4" imgW="4723810" imgH="33302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/>
              <a:t>五大核心能力</a:t>
            </a:r>
          </a:p>
        </p:txBody>
      </p:sp>
      <p:sp>
        <p:nvSpPr>
          <p:cNvPr id="4403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能力五：與醫師、藥師做朋友</a:t>
            </a:r>
            <a:endParaRPr lang="en-US" altLang="zh-TW" sz="3200" b="1" smtClean="0">
              <a:solidFill>
                <a:srgbClr val="990000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mtClean="0">
                <a:latin typeface="Arial" charset="0"/>
                <a:cs typeface="Arial" charset="0"/>
              </a:rPr>
              <a:t>	</a:t>
            </a:r>
            <a:r>
              <a:rPr lang="zh-TW" altLang="en-US" smtClean="0">
                <a:latin typeface="Arial" charset="0"/>
                <a:cs typeface="Arial" charset="0"/>
              </a:rPr>
              <a:t>將你認識的醫師或藥師的聯絡電話記在緊急電話簿內，作為您健康諮詢電話，用藥上有任何問題，都可以請教您的醫師、藥師好朋友，</a:t>
            </a:r>
            <a:r>
              <a:rPr lang="zh-TW" altLang="en-US" b="1" u="sng" smtClean="0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藥袋</a:t>
            </a:r>
            <a:r>
              <a:rPr lang="zh-TW" altLang="en-US" b="1" smtClean="0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上都有</a:t>
            </a:r>
            <a:r>
              <a:rPr lang="zh-TW" altLang="en-US" b="1" u="sng" smtClean="0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調劑處所電話</a:t>
            </a:r>
            <a:r>
              <a:rPr lang="zh-TW" altLang="en-US" smtClean="0">
                <a:latin typeface="Arial" charset="0"/>
                <a:cs typeface="Arial" charset="0"/>
              </a:rPr>
              <a:t>。</a:t>
            </a:r>
            <a:endParaRPr lang="en-US" altLang="zh-TW" b="1" smtClean="0">
              <a:solidFill>
                <a:srgbClr val="180BC5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2ADA6-1533-4F8A-A2CA-E94B6528D9CB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1"/>
          <p:cNvSpPr>
            <a:spLocks noChangeArrowheads="1"/>
          </p:cNvSpPr>
          <p:nvPr/>
        </p:nvSpPr>
        <p:spPr bwMode="auto">
          <a:xfrm>
            <a:off x="1000125" y="857250"/>
            <a:ext cx="7000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600" b="1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kumimoji="0" lang="zh-TW" altLang="en-US" sz="3600" b="1">
                <a:solidFill>
                  <a:srgbClr val="FF0000"/>
                </a:solidFill>
                <a:latin typeface="Calibri" pitchFamily="34" charset="0"/>
              </a:rPr>
              <a:t>二</a:t>
            </a:r>
            <a:r>
              <a:rPr kumimoji="0" lang="en-US" altLang="zh-TW" sz="3600" b="1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kumimoji="0" lang="zh-TW" altLang="en-US" sz="3600" b="1">
                <a:solidFill>
                  <a:srgbClr val="FF0000"/>
                </a:solidFill>
                <a:latin typeface="Calibri" pitchFamily="34" charset="0"/>
              </a:rPr>
              <a:t>用藥五問：包括</a:t>
            </a:r>
            <a:endParaRPr kumimoji="0" lang="en-US" altLang="zh-TW" sz="36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kumimoji="0" lang="zh-TW" altLang="en-US" sz="2800" u="sng">
                <a:solidFill>
                  <a:srgbClr val="990000"/>
                </a:solidFill>
                <a:latin typeface="Calibri" pitchFamily="34" charset="0"/>
              </a:rPr>
              <a:t>問藥名</a:t>
            </a:r>
            <a:r>
              <a:rPr kumimoji="0" lang="zh-TW" altLang="en-US" sz="2800">
                <a:latin typeface="Calibri" pitchFamily="34" charset="0"/>
              </a:rPr>
              <a:t>、</a:t>
            </a:r>
            <a:endParaRPr kumimoji="0" lang="en-US" altLang="zh-TW" sz="2800">
              <a:latin typeface="Calibri" pitchFamily="34" charset="0"/>
            </a:endParaRPr>
          </a:p>
          <a:p>
            <a:r>
              <a:rPr kumimoji="0" lang="zh-TW" altLang="en-US" sz="2800" u="sng">
                <a:solidFill>
                  <a:srgbClr val="990000"/>
                </a:solidFill>
                <a:latin typeface="Calibri" pitchFamily="34" charset="0"/>
              </a:rPr>
              <a:t>問藥效</a:t>
            </a:r>
            <a:r>
              <a:rPr kumimoji="0" lang="zh-TW" altLang="en-US" sz="2800">
                <a:latin typeface="Calibri" pitchFamily="34" charset="0"/>
              </a:rPr>
              <a:t>、</a:t>
            </a:r>
            <a:endParaRPr kumimoji="0" lang="en-US" altLang="zh-TW" sz="2800">
              <a:latin typeface="Calibri" pitchFamily="34" charset="0"/>
            </a:endParaRPr>
          </a:p>
          <a:p>
            <a:r>
              <a:rPr kumimoji="0" lang="zh-TW" altLang="en-US" sz="2800" u="sng">
                <a:solidFill>
                  <a:srgbClr val="990000"/>
                </a:solidFill>
                <a:latin typeface="Calibri" pitchFamily="34" charset="0"/>
              </a:rPr>
              <a:t>問使用方式</a:t>
            </a:r>
            <a:r>
              <a:rPr kumimoji="0" lang="zh-TW" altLang="en-US" sz="2800">
                <a:latin typeface="Calibri" pitchFamily="34" charset="0"/>
              </a:rPr>
              <a:t>、</a:t>
            </a:r>
            <a:endParaRPr kumimoji="0" lang="en-US" altLang="zh-TW" sz="2800">
              <a:latin typeface="Calibri" pitchFamily="34" charset="0"/>
            </a:endParaRPr>
          </a:p>
          <a:p>
            <a:r>
              <a:rPr kumimoji="0" lang="zh-TW" altLang="en-US" sz="2800" u="sng">
                <a:solidFill>
                  <a:srgbClr val="990000"/>
                </a:solidFill>
                <a:latin typeface="Calibri" pitchFamily="34" charset="0"/>
              </a:rPr>
              <a:t>問服用時間</a:t>
            </a:r>
            <a:r>
              <a:rPr kumimoji="0" lang="zh-TW" altLang="en-US" sz="2800">
                <a:latin typeface="Calibri" pitchFamily="34" charset="0"/>
              </a:rPr>
              <a:t>、</a:t>
            </a:r>
            <a:endParaRPr kumimoji="0" lang="en-US" altLang="zh-TW" sz="2800">
              <a:latin typeface="Calibri" pitchFamily="34" charset="0"/>
            </a:endParaRPr>
          </a:p>
          <a:p>
            <a:r>
              <a:rPr kumimoji="0" lang="zh-TW" altLang="en-US" sz="2800" u="sng">
                <a:solidFill>
                  <a:srgbClr val="990000"/>
                </a:solidFill>
                <a:latin typeface="Calibri" pitchFamily="34" charset="0"/>
              </a:rPr>
              <a:t>問注意事項</a:t>
            </a:r>
            <a:r>
              <a:rPr kumimoji="0" lang="zh-TW" altLang="en-US" sz="2800">
                <a:latin typeface="Calibri" pitchFamily="34" charset="0"/>
              </a:rPr>
              <a:t>。</a:t>
            </a:r>
            <a:endParaRPr kumimoji="0" lang="en-US" altLang="zh-TW" sz="2800">
              <a:latin typeface="Calibri" pitchFamily="34" charset="0"/>
            </a:endParaRPr>
          </a:p>
          <a:p>
            <a:r>
              <a:rPr kumimoji="0" lang="zh-TW" altLang="en-US" sz="2800">
                <a:latin typeface="Calibri" pitchFamily="34" charset="0"/>
              </a:rPr>
              <a:t>建議您在服用藥物之前，如果有不懂的地方，一定要向醫師或社區藥局專業藥師問清楚，自己吃的是什麼藥？什麼作用？怎麼吃？吃多久？有什麼注意事項？</a:t>
            </a:r>
            <a:r>
              <a:rPr kumimoji="0" lang="zh-TW" altLang="en-US">
                <a:latin typeface="Calibri" pitchFamily="34" charset="0"/>
              </a:rPr>
              <a:t/>
            </a:r>
            <a:br>
              <a:rPr kumimoji="0" lang="zh-TW" altLang="en-US">
                <a:latin typeface="Calibri" pitchFamily="34" charset="0"/>
              </a:rPr>
            </a:br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1"/>
          <p:cNvSpPr>
            <a:spLocks noChangeArrowheads="1"/>
          </p:cNvSpPr>
          <p:nvPr/>
        </p:nvSpPr>
        <p:spPr bwMode="auto">
          <a:xfrm>
            <a:off x="785813" y="1214438"/>
            <a:ext cx="67865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600" b="1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kumimoji="0" lang="zh-TW" altLang="en-US" sz="3600" b="1">
                <a:solidFill>
                  <a:srgbClr val="FF0000"/>
                </a:solidFill>
                <a:latin typeface="Calibri" pitchFamily="34" charset="0"/>
              </a:rPr>
              <a:t>三</a:t>
            </a:r>
            <a:r>
              <a:rPr kumimoji="0" lang="en-US" altLang="zh-TW" sz="3600" b="1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kumimoji="0" lang="zh-TW" altLang="en-US" sz="3600" b="1">
                <a:solidFill>
                  <a:srgbClr val="FF0000"/>
                </a:solidFill>
                <a:latin typeface="Calibri" pitchFamily="34" charset="0"/>
              </a:rPr>
              <a:t>對誇大不實的藥品廣告或來路不明的藥品要提高警覺，堅守「五不原則」：</a:t>
            </a:r>
            <a:r>
              <a:rPr kumimoji="0" lang="zh-TW" altLang="en-US">
                <a:latin typeface="Calibri" pitchFamily="34" charset="0"/>
              </a:rPr>
              <a:t/>
            </a:r>
            <a:br>
              <a:rPr kumimoji="0" lang="zh-TW" altLang="en-US">
                <a:latin typeface="Calibri" pitchFamily="34" charset="0"/>
              </a:rPr>
            </a:br>
            <a:r>
              <a:rPr kumimoji="0" lang="en-US" altLang="zh-TW" sz="3200">
                <a:latin typeface="Calibri" pitchFamily="34" charset="0"/>
              </a:rPr>
              <a:t>1. </a:t>
            </a:r>
            <a:r>
              <a:rPr kumimoji="0" lang="zh-TW" altLang="en-US" sz="3200">
                <a:latin typeface="Calibri" pitchFamily="34" charset="0"/>
              </a:rPr>
              <a:t>不聽別人推薦的藥。</a:t>
            </a:r>
            <a:br>
              <a:rPr kumimoji="0" lang="zh-TW" altLang="en-US" sz="3200">
                <a:latin typeface="Calibri" pitchFamily="34" charset="0"/>
              </a:rPr>
            </a:br>
            <a:r>
              <a:rPr kumimoji="0" lang="en-US" altLang="zh-TW" sz="3200">
                <a:latin typeface="Calibri" pitchFamily="34" charset="0"/>
              </a:rPr>
              <a:t>2. </a:t>
            </a:r>
            <a:r>
              <a:rPr kumimoji="0" lang="zh-TW" altLang="en-US" sz="3200">
                <a:latin typeface="Calibri" pitchFamily="34" charset="0"/>
              </a:rPr>
              <a:t>不信有神奇療效的藥。</a:t>
            </a:r>
            <a:br>
              <a:rPr kumimoji="0" lang="zh-TW" altLang="en-US" sz="3200">
                <a:latin typeface="Calibri" pitchFamily="34" charset="0"/>
              </a:rPr>
            </a:br>
            <a:r>
              <a:rPr kumimoji="0" lang="en-US" altLang="zh-TW" sz="3200">
                <a:latin typeface="Calibri" pitchFamily="34" charset="0"/>
              </a:rPr>
              <a:t>3. </a:t>
            </a:r>
            <a:r>
              <a:rPr kumimoji="0" lang="zh-TW" altLang="en-US" sz="3200">
                <a:latin typeface="Calibri" pitchFamily="34" charset="0"/>
              </a:rPr>
              <a:t>不買地攤、夜市、遊覽車上賣的藥。</a:t>
            </a:r>
            <a:br>
              <a:rPr kumimoji="0" lang="zh-TW" altLang="en-US" sz="3200">
                <a:latin typeface="Calibri" pitchFamily="34" charset="0"/>
              </a:rPr>
            </a:br>
            <a:r>
              <a:rPr kumimoji="0" lang="en-US" altLang="zh-TW" sz="3200">
                <a:latin typeface="Calibri" pitchFamily="34" charset="0"/>
              </a:rPr>
              <a:t>4. </a:t>
            </a:r>
            <a:r>
              <a:rPr kumimoji="0" lang="zh-TW" altLang="en-US" sz="3200">
                <a:latin typeface="Calibri" pitchFamily="34" charset="0"/>
              </a:rPr>
              <a:t>不吃別人送的藥。</a:t>
            </a:r>
            <a:br>
              <a:rPr kumimoji="0" lang="zh-TW" altLang="en-US" sz="3200">
                <a:latin typeface="Calibri" pitchFamily="34" charset="0"/>
              </a:rPr>
            </a:br>
            <a:r>
              <a:rPr kumimoji="0" lang="en-US" altLang="zh-TW" sz="3200">
                <a:latin typeface="Calibri" pitchFamily="34" charset="0"/>
              </a:rPr>
              <a:t>5. </a:t>
            </a:r>
            <a:r>
              <a:rPr kumimoji="0" lang="zh-TW" altLang="en-US" sz="3200">
                <a:latin typeface="Calibri" pitchFamily="34" charset="0"/>
              </a:rPr>
              <a:t>不要推薦藥給別人。</a:t>
            </a:r>
            <a:br>
              <a:rPr kumimoji="0" lang="zh-TW" altLang="en-US" sz="3200">
                <a:latin typeface="Calibri" pitchFamily="34" charset="0"/>
              </a:rPr>
            </a:br>
            <a:endParaRPr kumimoji="0" lang="zh-TW" alt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"/>
          <p:cNvSpPr>
            <a:spLocks noChangeArrowheads="1"/>
          </p:cNvSpPr>
          <p:nvPr/>
        </p:nvSpPr>
        <p:spPr bwMode="auto">
          <a:xfrm>
            <a:off x="571500" y="1071563"/>
            <a:ext cx="78581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    </a:t>
            </a:r>
            <a:r>
              <a:rPr lang="zh-TW" altLang="en-US" sz="3200" b="1" u="sng">
                <a:solidFill>
                  <a:srgbClr val="FF0000"/>
                </a:solidFill>
              </a:rPr>
              <a:t>中藥用藥安全：</a:t>
            </a:r>
            <a:r>
              <a:rPr lang="zh-TW" altLang="en-US"/>
              <a:t/>
            </a:r>
            <a:br>
              <a:rPr lang="zh-TW" altLang="en-US"/>
            </a:br>
            <a:r>
              <a:rPr lang="zh-TW" altLang="en-US"/>
              <a:t>    </a:t>
            </a:r>
            <a:r>
              <a:rPr lang="en-US" altLang="zh-TW" sz="2400"/>
              <a:t>1</a:t>
            </a:r>
            <a:r>
              <a:rPr lang="zh-TW" altLang="en-US" sz="2400"/>
              <a:t>、「停」止不當購藥及用藥行為。</a:t>
            </a:r>
            <a:endParaRPr lang="en-US" altLang="zh-TW" sz="2400"/>
          </a:p>
          <a:p>
            <a:r>
              <a:rPr lang="zh-TW" altLang="en-US" sz="2400"/>
              <a:t/>
            </a:r>
            <a:br>
              <a:rPr lang="zh-TW" altLang="en-US" sz="2400"/>
            </a:br>
            <a:r>
              <a:rPr lang="zh-TW" altLang="en-US" sz="2400"/>
              <a:t>    </a:t>
            </a:r>
            <a:r>
              <a:rPr lang="en-US" altLang="zh-TW" sz="2400"/>
              <a:t>2</a:t>
            </a:r>
            <a:r>
              <a:rPr lang="zh-TW" altLang="en-US" sz="2400"/>
              <a:t>、「看」病請找合格中醫師，並說清楚身體狀況。</a:t>
            </a:r>
            <a:endParaRPr lang="en-US" altLang="zh-TW" sz="2400"/>
          </a:p>
          <a:p>
            <a:r>
              <a:rPr lang="zh-TW" altLang="en-US" sz="2400"/>
              <a:t/>
            </a:r>
            <a:br>
              <a:rPr lang="zh-TW" altLang="en-US" sz="2400"/>
            </a:br>
            <a:r>
              <a:rPr lang="zh-TW" altLang="en-US" sz="2400"/>
              <a:t>    </a:t>
            </a:r>
            <a:r>
              <a:rPr lang="en-US" altLang="zh-TW" sz="2400"/>
              <a:t>3</a:t>
            </a:r>
            <a:r>
              <a:rPr lang="zh-TW" altLang="en-US" sz="2400"/>
              <a:t>、「聽」專業藥師說明。</a:t>
            </a:r>
            <a:endParaRPr lang="en-US" altLang="zh-TW" sz="2400"/>
          </a:p>
          <a:p>
            <a:r>
              <a:rPr lang="zh-TW" altLang="en-US" sz="2400"/>
              <a:t/>
            </a:r>
            <a:br>
              <a:rPr lang="zh-TW" altLang="en-US" sz="2400"/>
            </a:br>
            <a:r>
              <a:rPr lang="zh-TW" altLang="en-US" sz="2400"/>
              <a:t>    </a:t>
            </a:r>
            <a:r>
              <a:rPr lang="en-US" altLang="zh-TW" sz="2400"/>
              <a:t>4</a:t>
            </a:r>
            <a:r>
              <a:rPr lang="zh-TW" altLang="en-US" sz="2400"/>
              <a:t>、「選」購安全中藥。</a:t>
            </a:r>
            <a:endParaRPr lang="en-US" altLang="zh-TW" sz="2400"/>
          </a:p>
          <a:p>
            <a:r>
              <a:rPr lang="zh-TW" altLang="en-US" sz="2400"/>
              <a:t/>
            </a:r>
            <a:br>
              <a:rPr lang="zh-TW" altLang="en-US" sz="2400"/>
            </a:br>
            <a:r>
              <a:rPr lang="zh-TW" altLang="en-US" sz="2400"/>
              <a:t>    </a:t>
            </a:r>
            <a:r>
              <a:rPr lang="en-US" altLang="zh-TW" sz="2400"/>
              <a:t>5</a:t>
            </a:r>
            <a:r>
              <a:rPr lang="zh-TW" altLang="en-US" sz="2400"/>
              <a:t>、「用」中藥時應遵照服用方法。</a:t>
            </a:r>
            <a:r>
              <a:rPr lang="zh-TW" altLang="en-US" sz="2800"/>
              <a:t/>
            </a:r>
            <a:br>
              <a:rPr lang="zh-TW" altLang="en-US" sz="2800"/>
            </a:br>
            <a:endParaRPr lang="zh-TW" alt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blog.yimg.com/2/EolBL.17s58SSyGEUJAuuu4Kx3ruN.Bs9nK0wXTG4uF80g5vj24rVQ--/99/l/lySYp8M4G3eFJoWRQQPXx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85750"/>
            <a:ext cx="5929313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矩形 1"/>
          <p:cNvSpPr>
            <a:spLocks noChangeArrowheads="1"/>
          </p:cNvSpPr>
          <p:nvPr/>
        </p:nvSpPr>
        <p:spPr bwMode="auto">
          <a:xfrm>
            <a:off x="1071563" y="1500188"/>
            <a:ext cx="69294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b="1">
                <a:latin typeface="Calibri" pitchFamily="34" charset="0"/>
              </a:rPr>
              <a:t>以上用藥安全的三個五大原則，您是否都牢記了呢？</a:t>
            </a:r>
            <a:endParaRPr kumimoji="0" lang="en-US" altLang="zh-TW" sz="3200" b="1">
              <a:latin typeface="Calibri" pitchFamily="34" charset="0"/>
            </a:endParaRPr>
          </a:p>
          <a:p>
            <a:r>
              <a:rPr kumimoji="0" lang="zh-TW" altLang="en-US" sz="3200" b="1">
                <a:latin typeface="Calibri" pitchFamily="34" charset="0"/>
              </a:rPr>
              <a:t>只要事先諮詢專業醫師或藥師，了解用藥可能產生的副作用或過敏反應，就可以輕鬆守護自己的健康。</a:t>
            </a:r>
            <a:br>
              <a:rPr kumimoji="0" lang="zh-TW" altLang="en-US" sz="3200" b="1">
                <a:latin typeface="Calibri" pitchFamily="34" charset="0"/>
              </a:rPr>
            </a:br>
            <a:endParaRPr kumimoji="0" lang="zh-TW" altLang="en-US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6472238" cy="7953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b="1" u="sng" dirty="0" smtClean="0">
                <a:solidFill>
                  <a:schemeClr val="accent4">
                    <a:lumMod val="50000"/>
                  </a:schemeClr>
                </a:solidFill>
                <a:ea typeface="文鼎粗隸" pitchFamily="49" charset="-120"/>
                <a:cs typeface="+mj-cs"/>
              </a:rPr>
              <a:t>用藥安全</a:t>
            </a:r>
            <a:r>
              <a:rPr lang="zh-TW" altLang="en-US" sz="5200" b="1" u="sng" dirty="0" smtClean="0">
                <a:solidFill>
                  <a:schemeClr val="accent4">
                    <a:lumMod val="50000"/>
                  </a:schemeClr>
                </a:solidFill>
                <a:cs typeface="+mj-cs"/>
              </a:rPr>
              <a:t>大綱</a:t>
            </a:r>
            <a:endParaRPr lang="zh-TW" altLang="en-US" sz="5200" b="1" u="sng" dirty="0">
              <a:solidFill>
                <a:schemeClr val="accent4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7410" name="內容版面配置區 2"/>
          <p:cNvSpPr>
            <a:spLocks noGrp="1"/>
          </p:cNvSpPr>
          <p:nvPr>
            <p:ph idx="1"/>
          </p:nvPr>
        </p:nvSpPr>
        <p:spPr>
          <a:xfrm>
            <a:off x="1435100" y="1592263"/>
            <a:ext cx="7499350" cy="47894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4400" b="1" smtClean="0">
                <a:latin typeface="Arial" charset="0"/>
                <a:cs typeface="Arial" charset="0"/>
              </a:rPr>
              <a:t>五大核心能力</a:t>
            </a:r>
            <a:endParaRPr lang="en-US" altLang="zh-TW" sz="44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4400" b="1" smtClean="0">
                <a:latin typeface="Arial" charset="0"/>
                <a:cs typeface="Arial" charset="0"/>
              </a:rPr>
              <a:t>用藥五問</a:t>
            </a:r>
            <a:endParaRPr lang="en-US" altLang="zh-TW" sz="44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4400" b="1" smtClean="0">
                <a:latin typeface="Arial" charset="0"/>
                <a:cs typeface="Arial" charset="0"/>
              </a:rPr>
              <a:t>五不原則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1E53A-72CF-4A6B-AD44-03693C14809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pic>
        <p:nvPicPr>
          <p:cNvPr id="17412" name="Picture 4" descr="image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7613" y="3933825"/>
            <a:ext cx="37592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1071563" y="1143000"/>
            <a:ext cx="71437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Calibri" pitchFamily="34" charset="0"/>
              </a:rPr>
              <a:t/>
            </a:r>
            <a:br>
              <a:rPr kumimoji="0" lang="zh-TW" altLang="en-US">
                <a:latin typeface="Calibri" pitchFamily="34" charset="0"/>
              </a:rPr>
            </a:br>
            <a:r>
              <a:rPr kumimoji="0" lang="en-US" altLang="zh-TW" sz="2800">
                <a:latin typeface="Calibri" pitchFamily="34" charset="0"/>
              </a:rPr>
              <a:t>1. </a:t>
            </a:r>
            <a:r>
              <a:rPr kumimoji="0" lang="zh-TW" altLang="en-US" sz="2800">
                <a:latin typeface="Calibri" pitchFamily="34" charset="0"/>
              </a:rPr>
              <a:t>看病時要瞭解自己身體狀況、藥物過敏史</a:t>
            </a:r>
            <a:endParaRPr kumimoji="0" lang="en-US" altLang="zh-TW" sz="2800">
              <a:latin typeface="Calibri" pitchFamily="34" charset="0"/>
            </a:endParaRPr>
          </a:p>
          <a:p>
            <a:r>
              <a:rPr kumimoji="0" lang="zh-TW" altLang="en-US" sz="2800">
                <a:latin typeface="Calibri" pitchFamily="34" charset="0"/>
              </a:rPr>
              <a:t>    及正在使用的藥物，並能清楚向醫師說明。</a:t>
            </a:r>
            <a:br>
              <a:rPr kumimoji="0" lang="zh-TW" altLang="en-US" sz="2800">
                <a:latin typeface="Calibri" pitchFamily="34" charset="0"/>
              </a:rPr>
            </a:br>
            <a:r>
              <a:rPr kumimoji="0" lang="en-US" altLang="zh-TW" sz="2800">
                <a:latin typeface="Calibri" pitchFamily="34" charset="0"/>
              </a:rPr>
              <a:t>2. </a:t>
            </a:r>
            <a:r>
              <a:rPr kumimoji="0" lang="zh-TW" altLang="en-US" sz="2800">
                <a:latin typeface="Calibri" pitchFamily="34" charset="0"/>
              </a:rPr>
              <a:t>領到藥品時應核對清楚。</a:t>
            </a:r>
            <a:br>
              <a:rPr kumimoji="0" lang="zh-TW" altLang="en-US" sz="2800">
                <a:latin typeface="Calibri" pitchFamily="34" charset="0"/>
              </a:rPr>
            </a:br>
            <a:r>
              <a:rPr kumimoji="0" lang="en-US" altLang="zh-TW" sz="2800">
                <a:latin typeface="Calibri" pitchFamily="34" charset="0"/>
              </a:rPr>
              <a:t>3. </a:t>
            </a:r>
            <a:r>
              <a:rPr kumimoji="0" lang="zh-TW" altLang="en-US" sz="2800">
                <a:latin typeface="Calibri" pitchFamily="34" charset="0"/>
              </a:rPr>
              <a:t>清楚用藥方法、時間。</a:t>
            </a:r>
            <a:br>
              <a:rPr kumimoji="0" lang="zh-TW" altLang="en-US" sz="2800">
                <a:latin typeface="Calibri" pitchFamily="34" charset="0"/>
              </a:rPr>
            </a:br>
            <a:r>
              <a:rPr kumimoji="0" lang="en-US" altLang="zh-TW" sz="2800">
                <a:latin typeface="Calibri" pitchFamily="34" charset="0"/>
              </a:rPr>
              <a:t>4. </a:t>
            </a:r>
            <a:r>
              <a:rPr kumimoji="0" lang="zh-TW" altLang="en-US" sz="2800">
                <a:latin typeface="Calibri" pitchFamily="34" charset="0"/>
              </a:rPr>
              <a:t>做身體的主人，拒絕誇大不實產品。</a:t>
            </a:r>
            <a:br>
              <a:rPr kumimoji="0" lang="zh-TW" altLang="en-US" sz="2800">
                <a:latin typeface="Calibri" pitchFamily="34" charset="0"/>
              </a:rPr>
            </a:br>
            <a:r>
              <a:rPr kumimoji="0" lang="en-US" altLang="zh-TW" sz="2800">
                <a:latin typeface="Calibri" pitchFamily="34" charset="0"/>
              </a:rPr>
              <a:t>5. </a:t>
            </a:r>
            <a:r>
              <a:rPr kumimoji="0" lang="zh-TW" altLang="en-US" sz="2800">
                <a:latin typeface="Calibri" pitchFamily="34" charset="0"/>
              </a:rPr>
              <a:t>與醫師、藥師做朋友。將你常看病或領藥  </a:t>
            </a:r>
            <a:endParaRPr kumimoji="0" lang="en-US" altLang="zh-TW" sz="2800">
              <a:latin typeface="Calibri" pitchFamily="34" charset="0"/>
            </a:endParaRPr>
          </a:p>
          <a:p>
            <a:r>
              <a:rPr kumimoji="0" lang="zh-TW" altLang="en-US" sz="2800">
                <a:latin typeface="Calibri" pitchFamily="34" charset="0"/>
              </a:rPr>
              <a:t>    的醫師、藥師諮詢電話列入通訊錄。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 r="861"/>
          <a:stretch>
            <a:fillRect/>
          </a:stretch>
        </p:blipFill>
        <p:spPr bwMode="auto">
          <a:xfrm>
            <a:off x="6215063" y="4786313"/>
            <a:ext cx="250031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矩形 4"/>
          <p:cNvSpPr>
            <a:spLocks noChangeArrowheads="1"/>
          </p:cNvSpPr>
          <p:nvPr/>
        </p:nvSpPr>
        <p:spPr bwMode="auto">
          <a:xfrm>
            <a:off x="1214438" y="642938"/>
            <a:ext cx="372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600" b="1">
                <a:solidFill>
                  <a:srgbClr val="FF0000"/>
                </a:solidFill>
              </a:rPr>
              <a:t>(</a:t>
            </a:r>
            <a:r>
              <a:rPr lang="zh-TW" altLang="en-US" sz="3600" b="1">
                <a:solidFill>
                  <a:srgbClr val="FF0000"/>
                </a:solidFill>
              </a:rPr>
              <a:t>一</a:t>
            </a:r>
            <a:r>
              <a:rPr lang="en-US" altLang="zh-TW" sz="3600" b="1">
                <a:solidFill>
                  <a:srgbClr val="FF0000"/>
                </a:solidFill>
              </a:rPr>
              <a:t>)</a:t>
            </a:r>
            <a:r>
              <a:rPr lang="zh-TW" altLang="en-US" sz="3600" b="1">
                <a:solidFill>
                  <a:srgbClr val="FF0000"/>
                </a:solidFill>
              </a:rPr>
              <a:t>五大核心能力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/>
              <a:t>五大核心能力</a:t>
            </a:r>
          </a:p>
        </p:txBody>
      </p:sp>
      <p:sp>
        <p:nvSpPr>
          <p:cNvPr id="20482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能力一：清楚表達自己的身體狀況</a:t>
            </a:r>
            <a:endParaRPr lang="en-US" altLang="zh-TW" sz="3200" b="1" smtClean="0">
              <a:solidFill>
                <a:srgbClr val="990000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mtClean="0">
                <a:latin typeface="Arial" charset="0"/>
                <a:cs typeface="Arial" charset="0"/>
              </a:rPr>
              <a:t>	</a:t>
            </a:r>
            <a:r>
              <a:rPr lang="zh-TW" altLang="en-US" sz="2800" smtClean="0">
                <a:latin typeface="Arial" charset="0"/>
                <a:cs typeface="Arial" charset="0"/>
              </a:rPr>
              <a:t>看病時，要瞭解自己身體狀況並能清楚向醫師說明下列事項：</a:t>
            </a:r>
            <a:endParaRPr lang="en-US" altLang="zh-TW" sz="2000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哪裡不舒服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是否有特殊體質或飲食習慣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我生過的病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目前正在使用的藥品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最近有沒有考試、平時有沒有開車工作性質有沒有需要操作機械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女性需告知是否懷孕、正準備懷孕、正在餵食母奶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lvl="1"/>
            <a:endParaRPr lang="en-US" altLang="zh-TW" smtClean="0">
              <a:latin typeface="Arial" charset="0"/>
              <a:cs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40985-91DD-45D6-938F-54C92BDB99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>
          <a:xfrm>
            <a:off x="214313" y="642938"/>
            <a:ext cx="8229600" cy="795337"/>
          </a:xfrm>
        </p:spPr>
        <p:txBody>
          <a:bodyPr/>
          <a:lstStyle/>
          <a:p>
            <a:pPr algn="ctr"/>
            <a:r>
              <a:rPr lang="zh-TW" altLang="en-US" smtClean="0"/>
              <a:t>五大核心能力</a:t>
            </a:r>
          </a:p>
        </p:txBody>
      </p:sp>
      <p:sp>
        <p:nvSpPr>
          <p:cNvPr id="21506" name="內容版面配置區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221288"/>
          </a:xfrm>
        </p:spPr>
        <p:txBody>
          <a:bodyPr/>
          <a:lstStyle/>
          <a:p>
            <a:r>
              <a:rPr lang="zh-TW" altLang="en-US" sz="32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能力二：看清楚藥品標示</a:t>
            </a:r>
            <a:endParaRPr lang="en-US" altLang="zh-TW" sz="3200" b="1" smtClean="0">
              <a:solidFill>
                <a:srgbClr val="990000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mtClean="0">
                <a:latin typeface="Arial" charset="0"/>
                <a:cs typeface="Arial" charset="0"/>
              </a:rPr>
              <a:t>	</a:t>
            </a:r>
            <a:r>
              <a:rPr lang="zh-TW" altLang="en-US" sz="2800" smtClean="0">
                <a:latin typeface="Arial" charset="0"/>
                <a:cs typeface="Arial" charset="0"/>
              </a:rPr>
              <a:t>具</a:t>
            </a:r>
            <a:r>
              <a:rPr lang="zh-TW" altLang="en-US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核對</a:t>
            </a:r>
            <a:r>
              <a:rPr lang="zh-TW" altLang="en-US" sz="2800" smtClean="0">
                <a:latin typeface="Arial" charset="0"/>
                <a:cs typeface="Arial" charset="0"/>
              </a:rPr>
              <a:t>下列事項能力</a:t>
            </a:r>
            <a:endParaRPr lang="en-US" altLang="zh-TW" sz="2800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姓名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藥品怎麼使用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此藥品可以治療我這次看的病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藥品名稱和外觀對不對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副作用或不舒服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注意事項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使用多久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lvl="1"/>
            <a:r>
              <a:rPr lang="zh-TW" altLang="en-US" smtClean="0">
                <a:latin typeface="Arial" charset="0"/>
                <a:cs typeface="Arial" charset="0"/>
              </a:rPr>
              <a:t>藥品保存期限與方法</a:t>
            </a:r>
            <a:endParaRPr lang="en-US" altLang="zh-TW" smtClean="0">
              <a:latin typeface="Arial" charset="0"/>
              <a:cs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C3232-E905-4290-8163-4238AC25767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42938" y="4714875"/>
            <a:ext cx="7993062" cy="1511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zh-TW" altLang="en-US" sz="2800" b="1" dirty="0">
                <a:solidFill>
                  <a:srgbClr val="180BC5"/>
                </a:solidFill>
                <a:latin typeface="標楷體" pitchFamily="65" charset="-120"/>
                <a:ea typeface="標楷體" pitchFamily="65" charset="-120"/>
              </a:rPr>
              <a:t>如果是自己買成藥，</a:t>
            </a:r>
            <a:endParaRPr lang="en-US" altLang="zh-TW" sz="2800" b="1" dirty="0">
              <a:solidFill>
                <a:srgbClr val="180BC5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 algn="ctr">
              <a:defRPr/>
            </a:pPr>
            <a:r>
              <a:rPr lang="zh-TW" altLang="en-US" sz="2800" b="1" dirty="0">
                <a:solidFill>
                  <a:srgbClr val="180BC5"/>
                </a:solidFill>
                <a:latin typeface="標楷體" pitchFamily="65" charset="-120"/>
                <a:ea typeface="標楷體" pitchFamily="65" charset="-120"/>
              </a:rPr>
              <a:t>要檢查包裝上有沒有衛生署核准藥品許可證字號</a:t>
            </a:r>
            <a:endParaRPr lang="en-US" altLang="zh-TW" sz="2800" b="1" dirty="0">
              <a:solidFill>
                <a:srgbClr val="180BC5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795963" y="692150"/>
            <a:ext cx="2952750" cy="5761038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  <a:t>姓名</a:t>
            </a:r>
            <a:b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</a:br>
            <a: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  <a:t>用法</a:t>
            </a:r>
            <a:b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</a:br>
            <a: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  <a:t>用途</a:t>
            </a:r>
            <a:b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</a:br>
            <a: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  <a:t>藥名</a:t>
            </a:r>
            <a:b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</a:br>
            <a: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  <a:t>藥物外觀</a:t>
            </a:r>
            <a:b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</a:br>
            <a: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  <a:t>療程</a:t>
            </a:r>
            <a:b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</a:br>
            <a: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  <a:t>副作用</a:t>
            </a:r>
            <a:b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</a:br>
            <a: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  <a:t>注意事項</a:t>
            </a:r>
            <a:b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</a:br>
            <a: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  <a:t>貯存條件</a:t>
            </a:r>
            <a:br>
              <a:rPr lang="zh-TW" altLang="en-US" sz="4000" b="1" smtClean="0">
                <a:solidFill>
                  <a:srgbClr val="000066"/>
                </a:solidFill>
                <a:ea typeface="標楷體" pitchFamily="65" charset="-120"/>
              </a:rPr>
            </a:br>
            <a:endParaRPr lang="zh-TW" altLang="en-US" sz="4000" b="1" smtClean="0">
              <a:solidFill>
                <a:srgbClr val="000066"/>
              </a:solidFill>
              <a:ea typeface="標楷體" pitchFamily="65" charset="-120"/>
            </a:endParaRPr>
          </a:p>
        </p:txBody>
      </p:sp>
      <p:pic>
        <p:nvPicPr>
          <p:cNvPr id="22530" name="Picture 3" descr="Image1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738188"/>
            <a:ext cx="4824413" cy="6119812"/>
          </a:xfrm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11188" y="333375"/>
            <a:ext cx="720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FF0066"/>
                </a:solidFill>
                <a:ea typeface="標楷體" pitchFamily="65" charset="-120"/>
              </a:rPr>
              <a:t>領到藥品時應核對清楚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Image1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t="78345" b="6944"/>
          <a:stretch>
            <a:fillRect/>
          </a:stretch>
        </p:blipFill>
        <p:spPr>
          <a:xfrm>
            <a:off x="650875" y="1233488"/>
            <a:ext cx="8113713" cy="2463800"/>
          </a:xfrm>
        </p:spPr>
      </p:pic>
      <p:pic>
        <p:nvPicPr>
          <p:cNvPr id="23554" name="Picture 5" descr="geged_pk2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" y="4451350"/>
            <a:ext cx="15271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1" descr="藥袋反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763000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81013" y="192088"/>
            <a:ext cx="7466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藥袋資訊 </a:t>
            </a:r>
            <a:r>
              <a:rPr lang="en-US" altLang="zh-TW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藥袋背面</a:t>
            </a:r>
            <a:r>
              <a:rPr lang="en-US" altLang="zh-TW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3505200" cy="178117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</a:pPr>
            <a:r>
              <a:rPr lang="zh-TW" altLang="en-US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（用藥指示）</a:t>
            </a:r>
          </a:p>
          <a:p>
            <a:pPr marL="185738" indent="-185738">
              <a:lnSpc>
                <a:spcPct val="90000"/>
              </a:lnSpc>
            </a:pPr>
            <a:r>
              <a:rPr lang="en-US" altLang="zh-TW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1.</a:t>
            </a:r>
            <a:r>
              <a:rPr lang="zh-TW" altLang="en-US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飯前</a:t>
            </a:r>
            <a:r>
              <a:rPr lang="en-US" altLang="zh-TW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︰</a:t>
            </a:r>
            <a:r>
              <a:rPr lang="zh-TW" altLang="en-US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飯前一小時服藥</a:t>
            </a:r>
          </a:p>
          <a:p>
            <a:pPr marL="185738" indent="-185738">
              <a:lnSpc>
                <a:spcPct val="90000"/>
              </a:lnSpc>
            </a:pPr>
            <a:r>
              <a:rPr lang="en-US" altLang="zh-TW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2.</a:t>
            </a:r>
            <a:r>
              <a:rPr lang="zh-TW" altLang="en-US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飯後</a:t>
            </a:r>
            <a:r>
              <a:rPr lang="en-US" altLang="zh-TW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︰</a:t>
            </a:r>
            <a:r>
              <a:rPr lang="zh-TW" altLang="en-US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飯後立即服用</a:t>
            </a:r>
          </a:p>
          <a:p>
            <a:pPr marL="185738" indent="-185738">
              <a:lnSpc>
                <a:spcPct val="90000"/>
              </a:lnSpc>
            </a:pPr>
            <a:r>
              <a:rPr lang="en-US" altLang="zh-TW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3.</a:t>
            </a:r>
            <a:r>
              <a:rPr lang="zh-TW" altLang="en-US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懸浮水劑使用前請搖勻</a:t>
            </a:r>
          </a:p>
          <a:p>
            <a:pPr marL="185738" indent="-185738">
              <a:lnSpc>
                <a:spcPct val="90000"/>
              </a:lnSpc>
            </a:pPr>
            <a:r>
              <a:rPr lang="en-US" altLang="zh-TW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4.</a:t>
            </a:r>
            <a:r>
              <a:rPr lang="zh-TW" altLang="en-US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同一眼睛使用兩種眼藥水，請間隔</a:t>
            </a:r>
            <a:r>
              <a:rPr lang="en-US" altLang="zh-TW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5</a:t>
            </a:r>
            <a:r>
              <a:rPr lang="zh-TW" altLang="en-US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分鐘</a:t>
            </a:r>
          </a:p>
          <a:p>
            <a:pPr marL="185738" indent="-185738">
              <a:lnSpc>
                <a:spcPct val="90000"/>
              </a:lnSpc>
            </a:pPr>
            <a:r>
              <a:rPr lang="en-US" altLang="zh-TW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5.</a:t>
            </a:r>
            <a:r>
              <a:rPr lang="zh-TW" altLang="en-US" sz="15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同一部位使用藥水與藥膏，請先用藥水再用藥膏</a:t>
            </a:r>
          </a:p>
        </p:txBody>
      </p:sp>
      <p:sp>
        <p:nvSpPr>
          <p:cNvPr id="24580" name="Text Box 29"/>
          <p:cNvSpPr txBox="1">
            <a:spLocks noChangeArrowheads="1"/>
          </p:cNvSpPr>
          <p:nvPr/>
        </p:nvSpPr>
        <p:spPr bwMode="auto">
          <a:xfrm>
            <a:off x="685800" y="3048000"/>
            <a:ext cx="367665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lnSpc>
                <a:spcPct val="95000"/>
              </a:lnSpc>
            </a:pP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 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（注意事項）</a:t>
            </a:r>
          </a:p>
          <a:p>
            <a:pPr marL="190500" indent="-190500">
              <a:lnSpc>
                <a:spcPct val="95000"/>
              </a:lnSpc>
            </a:pP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1.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請核對藥品使用方法，外用藥切勿吞服；並請保留藥袋至藥品用完。</a:t>
            </a:r>
          </a:p>
          <a:p>
            <a:pPr marL="190500" indent="-190500">
              <a:lnSpc>
                <a:spcPct val="95000"/>
              </a:lnSpc>
            </a:pP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2.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請注意藥品之有效期，未標示有效期之藥品，其效期為兩個月。</a:t>
            </a:r>
          </a:p>
          <a:p>
            <a:pPr marL="190500" indent="-190500">
              <a:lnSpc>
                <a:spcPct val="95000"/>
              </a:lnSpc>
            </a:pP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3.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藥品請放置乾燥陰涼處，如發現變質或過期，切勿服用。</a:t>
            </a:r>
          </a:p>
          <a:p>
            <a:pPr marL="190500" indent="-190500">
              <a:lnSpc>
                <a:spcPct val="95000"/>
              </a:lnSpc>
            </a:pP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4.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請遵照醫師指示服藥，切勿擅自增減藥量或停藥，並請遵照醫師指示定期回診；藥品服用中若有不適之症狀，請儘速回診。</a:t>
            </a:r>
          </a:p>
          <a:p>
            <a:pPr marL="190500" indent="-190500">
              <a:lnSpc>
                <a:spcPct val="95000"/>
              </a:lnSpc>
            </a:pP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5.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  <a:ea typeface="標楷體" pitchFamily="65" charset="-120"/>
              </a:rPr>
              <a:t>切勿讓孩童取得本藥，也不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將本藥交給他人服用，以免發生意外。</a:t>
            </a:r>
          </a:p>
          <a:p>
            <a:pPr marL="190500" indent="-190500">
              <a:lnSpc>
                <a:spcPct val="95000"/>
              </a:lnSpc>
            </a:pP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</a:rPr>
              <a:t>6.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</a:rPr>
              <a:t>用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藥如有疑問，請撥本院總機 </a:t>
            </a: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(02)2312-3456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轉</a:t>
            </a: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XXOO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，</a:t>
            </a: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OOXX (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藥劑部</a:t>
            </a: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)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查詢。</a:t>
            </a:r>
          </a:p>
          <a:p>
            <a:pPr marL="190500" indent="-190500">
              <a:lnSpc>
                <a:spcPct val="95000"/>
              </a:lnSpc>
            </a:pP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7.</a:t>
            </a:r>
            <a:r>
              <a:rPr lang="zh-TW" altLang="en-US" sz="14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本院電話語音預約掛號專線 </a:t>
            </a:r>
            <a:r>
              <a:rPr lang="en-US" altLang="zh-TW" sz="14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(02)23XX-XXXX</a:t>
            </a: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 </a:t>
            </a:r>
          </a:p>
          <a:p>
            <a:pPr marL="190500" indent="-190500">
              <a:lnSpc>
                <a:spcPct val="95000"/>
              </a:lnSpc>
            </a:pP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   </a:t>
            </a:r>
            <a:r>
              <a:rPr lang="zh-TW" altLang="en-US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網址</a:t>
            </a:r>
            <a:r>
              <a:rPr lang="en-US" altLang="zh-TW" sz="1400" b="1">
                <a:solidFill>
                  <a:srgbClr val="009900"/>
                </a:solidFill>
                <a:latin typeface="Tahoma" pitchFamily="34" charset="0"/>
                <a:ea typeface="華康中楷體"/>
                <a:cs typeface="華康中楷體"/>
              </a:rPr>
              <a:t>︰www.XXX.edu.tw</a:t>
            </a:r>
          </a:p>
        </p:txBody>
      </p:sp>
      <p:grpSp>
        <p:nvGrpSpPr>
          <p:cNvPr id="24581" name="Group 33"/>
          <p:cNvGrpSpPr>
            <a:grpSpLocks/>
          </p:cNvGrpSpPr>
          <p:nvPr/>
        </p:nvGrpSpPr>
        <p:grpSpPr bwMode="auto">
          <a:xfrm>
            <a:off x="8534400" y="1219200"/>
            <a:ext cx="228600" cy="5334000"/>
            <a:chOff x="5376" y="768"/>
            <a:chExt cx="144" cy="3360"/>
          </a:xfrm>
        </p:grpSpPr>
        <p:sp>
          <p:nvSpPr>
            <p:cNvPr id="24600" name="Oval 7"/>
            <p:cNvSpPr>
              <a:spLocks noChangeArrowheads="1"/>
            </p:cNvSpPr>
            <p:nvPr/>
          </p:nvSpPr>
          <p:spPr bwMode="auto">
            <a:xfrm>
              <a:off x="5376" y="3648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b="1">
                  <a:latin typeface="Tahoma" pitchFamily="34" charset="0"/>
                  <a:ea typeface="標楷體" pitchFamily="65" charset="-120"/>
                </a:rPr>
                <a:t>v</a:t>
              </a:r>
            </a:p>
          </p:txBody>
        </p:sp>
        <p:sp>
          <p:nvSpPr>
            <p:cNvPr id="24601" name="Oval 8"/>
            <p:cNvSpPr>
              <a:spLocks noChangeArrowheads="1"/>
            </p:cNvSpPr>
            <p:nvPr/>
          </p:nvSpPr>
          <p:spPr bwMode="auto">
            <a:xfrm>
              <a:off x="5376" y="3312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602" name="Oval 9"/>
            <p:cNvSpPr>
              <a:spLocks noChangeArrowheads="1"/>
            </p:cNvSpPr>
            <p:nvPr/>
          </p:nvSpPr>
          <p:spPr bwMode="auto">
            <a:xfrm>
              <a:off x="5376" y="3024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603" name="Oval 10"/>
            <p:cNvSpPr>
              <a:spLocks noChangeArrowheads="1"/>
            </p:cNvSpPr>
            <p:nvPr/>
          </p:nvSpPr>
          <p:spPr bwMode="auto">
            <a:xfrm>
              <a:off x="5376" y="2688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604" name="Oval 11"/>
            <p:cNvSpPr>
              <a:spLocks noChangeArrowheads="1"/>
            </p:cNvSpPr>
            <p:nvPr/>
          </p:nvSpPr>
          <p:spPr bwMode="auto">
            <a:xfrm>
              <a:off x="5376" y="2352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605" name="Oval 12"/>
            <p:cNvSpPr>
              <a:spLocks noChangeArrowheads="1"/>
            </p:cNvSpPr>
            <p:nvPr/>
          </p:nvSpPr>
          <p:spPr bwMode="auto">
            <a:xfrm>
              <a:off x="5376" y="2064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606" name="Oval 13"/>
            <p:cNvSpPr>
              <a:spLocks noChangeArrowheads="1"/>
            </p:cNvSpPr>
            <p:nvPr/>
          </p:nvSpPr>
          <p:spPr bwMode="auto">
            <a:xfrm>
              <a:off x="5376" y="1728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607" name="Oval 14"/>
            <p:cNvSpPr>
              <a:spLocks noChangeArrowheads="1"/>
            </p:cNvSpPr>
            <p:nvPr/>
          </p:nvSpPr>
          <p:spPr bwMode="auto">
            <a:xfrm>
              <a:off x="5376" y="1440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608" name="Oval 15"/>
            <p:cNvSpPr>
              <a:spLocks noChangeArrowheads="1"/>
            </p:cNvSpPr>
            <p:nvPr/>
          </p:nvSpPr>
          <p:spPr bwMode="auto">
            <a:xfrm>
              <a:off x="5376" y="1104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609" name="Oval 16"/>
            <p:cNvSpPr>
              <a:spLocks noChangeArrowheads="1"/>
            </p:cNvSpPr>
            <p:nvPr/>
          </p:nvSpPr>
          <p:spPr bwMode="auto">
            <a:xfrm>
              <a:off x="5376" y="768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610" name="Oval 32"/>
            <p:cNvSpPr>
              <a:spLocks noChangeArrowheads="1"/>
            </p:cNvSpPr>
            <p:nvPr/>
          </p:nvSpPr>
          <p:spPr bwMode="auto">
            <a:xfrm>
              <a:off x="5376" y="3984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pSp>
        <p:nvGrpSpPr>
          <p:cNvPr id="24582" name="Group 34"/>
          <p:cNvGrpSpPr>
            <a:grpSpLocks/>
          </p:cNvGrpSpPr>
          <p:nvPr/>
        </p:nvGrpSpPr>
        <p:grpSpPr bwMode="auto">
          <a:xfrm>
            <a:off x="304800" y="1219200"/>
            <a:ext cx="228600" cy="5334000"/>
            <a:chOff x="5376" y="768"/>
            <a:chExt cx="144" cy="3360"/>
          </a:xfrm>
        </p:grpSpPr>
        <p:sp>
          <p:nvSpPr>
            <p:cNvPr id="24589" name="Oval 35"/>
            <p:cNvSpPr>
              <a:spLocks noChangeArrowheads="1"/>
            </p:cNvSpPr>
            <p:nvPr/>
          </p:nvSpPr>
          <p:spPr bwMode="auto">
            <a:xfrm>
              <a:off x="5376" y="3648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b="1">
                  <a:latin typeface="Tahoma" pitchFamily="34" charset="0"/>
                  <a:ea typeface="標楷體" pitchFamily="65" charset="-120"/>
                </a:rPr>
                <a:t>v</a:t>
              </a:r>
            </a:p>
          </p:txBody>
        </p:sp>
        <p:sp>
          <p:nvSpPr>
            <p:cNvPr id="24590" name="Oval 36"/>
            <p:cNvSpPr>
              <a:spLocks noChangeArrowheads="1"/>
            </p:cNvSpPr>
            <p:nvPr/>
          </p:nvSpPr>
          <p:spPr bwMode="auto">
            <a:xfrm>
              <a:off x="5376" y="3312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591" name="Oval 37"/>
            <p:cNvSpPr>
              <a:spLocks noChangeArrowheads="1"/>
            </p:cNvSpPr>
            <p:nvPr/>
          </p:nvSpPr>
          <p:spPr bwMode="auto">
            <a:xfrm>
              <a:off x="5376" y="3024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592" name="Oval 38"/>
            <p:cNvSpPr>
              <a:spLocks noChangeArrowheads="1"/>
            </p:cNvSpPr>
            <p:nvPr/>
          </p:nvSpPr>
          <p:spPr bwMode="auto">
            <a:xfrm>
              <a:off x="5376" y="2688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593" name="Oval 39"/>
            <p:cNvSpPr>
              <a:spLocks noChangeArrowheads="1"/>
            </p:cNvSpPr>
            <p:nvPr/>
          </p:nvSpPr>
          <p:spPr bwMode="auto">
            <a:xfrm>
              <a:off x="5376" y="2352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594" name="Oval 40"/>
            <p:cNvSpPr>
              <a:spLocks noChangeArrowheads="1"/>
            </p:cNvSpPr>
            <p:nvPr/>
          </p:nvSpPr>
          <p:spPr bwMode="auto">
            <a:xfrm>
              <a:off x="5376" y="2064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595" name="Oval 41"/>
            <p:cNvSpPr>
              <a:spLocks noChangeArrowheads="1"/>
            </p:cNvSpPr>
            <p:nvPr/>
          </p:nvSpPr>
          <p:spPr bwMode="auto">
            <a:xfrm>
              <a:off x="5376" y="1728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596" name="Oval 42"/>
            <p:cNvSpPr>
              <a:spLocks noChangeArrowheads="1"/>
            </p:cNvSpPr>
            <p:nvPr/>
          </p:nvSpPr>
          <p:spPr bwMode="auto">
            <a:xfrm>
              <a:off x="5376" y="1440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597" name="Oval 43"/>
            <p:cNvSpPr>
              <a:spLocks noChangeArrowheads="1"/>
            </p:cNvSpPr>
            <p:nvPr/>
          </p:nvSpPr>
          <p:spPr bwMode="auto">
            <a:xfrm>
              <a:off x="5376" y="1104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598" name="Oval 44"/>
            <p:cNvSpPr>
              <a:spLocks noChangeArrowheads="1"/>
            </p:cNvSpPr>
            <p:nvPr/>
          </p:nvSpPr>
          <p:spPr bwMode="auto">
            <a:xfrm>
              <a:off x="5376" y="768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4599" name="Oval 45"/>
            <p:cNvSpPr>
              <a:spLocks noChangeArrowheads="1"/>
            </p:cNvSpPr>
            <p:nvPr/>
          </p:nvSpPr>
          <p:spPr bwMode="auto">
            <a:xfrm>
              <a:off x="5376" y="3984"/>
              <a:ext cx="144" cy="14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sp>
        <p:nvSpPr>
          <p:cNvPr id="24583" name="Oval 52"/>
          <p:cNvSpPr>
            <a:spLocks noChangeArrowheads="1"/>
          </p:cNvSpPr>
          <p:nvPr/>
        </p:nvSpPr>
        <p:spPr bwMode="auto">
          <a:xfrm>
            <a:off x="609600" y="5410200"/>
            <a:ext cx="3886200" cy="685800"/>
          </a:xfrm>
          <a:prstGeom prst="ellipse">
            <a:avLst/>
          </a:prstGeom>
          <a:noFill/>
          <a:ln w="2857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4584" name="Oval 55"/>
          <p:cNvSpPr>
            <a:spLocks noChangeArrowheads="1"/>
          </p:cNvSpPr>
          <p:nvPr/>
        </p:nvSpPr>
        <p:spPr bwMode="auto">
          <a:xfrm>
            <a:off x="762000" y="3048000"/>
            <a:ext cx="1143000" cy="381000"/>
          </a:xfrm>
          <a:prstGeom prst="ellipse">
            <a:avLst/>
          </a:prstGeom>
          <a:noFill/>
          <a:ln w="2857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 b="1"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24585" name="Line 57"/>
          <p:cNvSpPr>
            <a:spLocks noChangeShapeType="1"/>
          </p:cNvSpPr>
          <p:nvPr/>
        </p:nvSpPr>
        <p:spPr bwMode="auto">
          <a:xfrm>
            <a:off x="1981200" y="1371600"/>
            <a:ext cx="2819400" cy="762000"/>
          </a:xfrm>
          <a:prstGeom prst="line">
            <a:avLst/>
          </a:prstGeom>
          <a:noFill/>
          <a:ln w="38100">
            <a:solidFill>
              <a:srgbClr val="FFCC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4586" name="Text Box 58"/>
          <p:cNvSpPr txBox="1">
            <a:spLocks noChangeArrowheads="1"/>
          </p:cNvSpPr>
          <p:nvPr/>
        </p:nvSpPr>
        <p:spPr bwMode="auto">
          <a:xfrm>
            <a:off x="4572000" y="2133600"/>
            <a:ext cx="4114800" cy="431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</a:pPr>
            <a:r>
              <a:rPr lang="zh-TW" altLang="en-US" sz="2800">
                <a:latin typeface="Tahoma" pitchFamily="34" charset="0"/>
                <a:ea typeface="標楷體" pitchFamily="65" charset="-120"/>
              </a:rPr>
              <a:t>（用藥指示）</a:t>
            </a:r>
          </a:p>
          <a:p>
            <a:pPr marL="185738" indent="-185738">
              <a:lnSpc>
                <a:spcPct val="90000"/>
              </a:lnSpc>
            </a:pPr>
            <a:r>
              <a:rPr lang="en-US" altLang="zh-TW" sz="2800">
                <a:latin typeface="Tahoma" pitchFamily="34" charset="0"/>
                <a:ea typeface="標楷體" pitchFamily="65" charset="-120"/>
              </a:rPr>
              <a:t>1.</a:t>
            </a:r>
            <a:r>
              <a:rPr lang="zh-TW" altLang="en-US" sz="2800">
                <a:latin typeface="Tahoma" pitchFamily="34" charset="0"/>
                <a:ea typeface="標楷體" pitchFamily="65" charset="-120"/>
              </a:rPr>
              <a:t>飯前</a:t>
            </a:r>
            <a:r>
              <a:rPr lang="en-US" altLang="zh-TW" sz="2800">
                <a:latin typeface="Tahoma" pitchFamily="34" charset="0"/>
                <a:ea typeface="標楷體" pitchFamily="65" charset="-120"/>
              </a:rPr>
              <a:t>︰</a:t>
            </a:r>
            <a:r>
              <a:rPr lang="zh-TW" altLang="en-US" sz="2800">
                <a:latin typeface="Tahoma" pitchFamily="34" charset="0"/>
                <a:ea typeface="標楷體" pitchFamily="65" charset="-120"/>
              </a:rPr>
              <a:t>飯前一小時服藥        </a:t>
            </a:r>
          </a:p>
          <a:p>
            <a:pPr marL="185738" indent="-185738">
              <a:lnSpc>
                <a:spcPct val="90000"/>
              </a:lnSpc>
            </a:pPr>
            <a:r>
              <a:rPr lang="zh-TW" altLang="en-US" sz="2800">
                <a:latin typeface="Tahoma" pitchFamily="34" charset="0"/>
                <a:ea typeface="標楷體" pitchFamily="65" charset="-120"/>
              </a:rPr>
              <a:t>            或飯後兩小時</a:t>
            </a:r>
          </a:p>
          <a:p>
            <a:pPr marL="185738" indent="-185738">
              <a:lnSpc>
                <a:spcPct val="90000"/>
              </a:lnSpc>
            </a:pPr>
            <a:r>
              <a:rPr lang="en-US" altLang="zh-TW" sz="2800">
                <a:latin typeface="Tahoma" pitchFamily="34" charset="0"/>
                <a:ea typeface="標楷體" pitchFamily="65" charset="-120"/>
              </a:rPr>
              <a:t>2.</a:t>
            </a:r>
            <a:r>
              <a:rPr lang="zh-TW" altLang="en-US" sz="2800">
                <a:latin typeface="Tahoma" pitchFamily="34" charset="0"/>
                <a:ea typeface="標楷體" pitchFamily="65" charset="-120"/>
              </a:rPr>
              <a:t>飯後</a:t>
            </a:r>
            <a:r>
              <a:rPr lang="en-US" altLang="zh-TW" sz="2800">
                <a:latin typeface="Tahoma" pitchFamily="34" charset="0"/>
                <a:ea typeface="標楷體" pitchFamily="65" charset="-120"/>
              </a:rPr>
              <a:t>︰</a:t>
            </a:r>
            <a:r>
              <a:rPr lang="zh-TW" altLang="en-US" sz="2800">
                <a:latin typeface="Tahoma" pitchFamily="34" charset="0"/>
                <a:ea typeface="標楷體" pitchFamily="65" charset="-120"/>
              </a:rPr>
              <a:t>飯後立即服用或</a:t>
            </a:r>
          </a:p>
          <a:p>
            <a:pPr marL="185738" indent="-185738">
              <a:lnSpc>
                <a:spcPct val="90000"/>
              </a:lnSpc>
            </a:pPr>
            <a:r>
              <a:rPr lang="zh-TW" altLang="en-US" sz="2800">
                <a:latin typeface="Tahoma" pitchFamily="34" charset="0"/>
                <a:ea typeface="標楷體" pitchFamily="65" charset="-120"/>
              </a:rPr>
              <a:t>             隨餐服用</a:t>
            </a:r>
          </a:p>
          <a:p>
            <a:pPr marL="185738" indent="-185738">
              <a:lnSpc>
                <a:spcPct val="90000"/>
              </a:lnSpc>
            </a:pPr>
            <a:r>
              <a:rPr lang="en-US" altLang="zh-TW" sz="2800">
                <a:latin typeface="Tahoma" pitchFamily="34" charset="0"/>
                <a:ea typeface="標楷體" pitchFamily="65" charset="-120"/>
              </a:rPr>
              <a:t>3.</a:t>
            </a:r>
            <a:r>
              <a:rPr lang="zh-TW" altLang="en-US" sz="2800">
                <a:latin typeface="Tahoma" pitchFamily="34" charset="0"/>
                <a:ea typeface="標楷體" pitchFamily="65" charset="-120"/>
              </a:rPr>
              <a:t>懸浮水劑使用前請搖勻</a:t>
            </a:r>
          </a:p>
          <a:p>
            <a:pPr marL="185738" indent="-185738">
              <a:lnSpc>
                <a:spcPct val="90000"/>
              </a:lnSpc>
            </a:pPr>
            <a:r>
              <a:rPr lang="en-US" altLang="zh-TW" sz="2800">
                <a:latin typeface="Tahoma" pitchFamily="34" charset="0"/>
                <a:ea typeface="標楷體" pitchFamily="65" charset="-120"/>
              </a:rPr>
              <a:t>4.</a:t>
            </a:r>
            <a:r>
              <a:rPr lang="zh-TW" altLang="en-US" sz="2800">
                <a:latin typeface="Tahoma" pitchFamily="34" charset="0"/>
                <a:ea typeface="標楷體" pitchFamily="65" charset="-120"/>
              </a:rPr>
              <a:t>同一眼睛使用兩種眼藥</a:t>
            </a:r>
          </a:p>
          <a:p>
            <a:pPr marL="185738" indent="-185738">
              <a:lnSpc>
                <a:spcPct val="90000"/>
              </a:lnSpc>
            </a:pPr>
            <a:r>
              <a:rPr lang="zh-TW" altLang="en-US" sz="2800">
                <a:latin typeface="Tahoma" pitchFamily="34" charset="0"/>
                <a:ea typeface="標楷體" pitchFamily="65" charset="-120"/>
              </a:rPr>
              <a:t>   水，請</a:t>
            </a:r>
            <a:r>
              <a:rPr lang="zh-TW" altLang="en-US" sz="2800">
                <a:solidFill>
                  <a:srgbClr val="FF3300"/>
                </a:solidFill>
                <a:latin typeface="Tahoma" pitchFamily="34" charset="0"/>
                <a:ea typeface="標楷體" pitchFamily="65" charset="-120"/>
              </a:rPr>
              <a:t>間隔</a:t>
            </a:r>
            <a:r>
              <a:rPr lang="en-US" altLang="zh-TW" sz="2800">
                <a:solidFill>
                  <a:srgbClr val="FF3300"/>
                </a:solidFill>
                <a:latin typeface="Tahoma" pitchFamily="34" charset="0"/>
                <a:ea typeface="標楷體" pitchFamily="65" charset="-120"/>
              </a:rPr>
              <a:t>5</a:t>
            </a:r>
            <a:r>
              <a:rPr lang="zh-TW" altLang="en-US" sz="2800">
                <a:solidFill>
                  <a:srgbClr val="FF3300"/>
                </a:solidFill>
                <a:latin typeface="Tahoma" pitchFamily="34" charset="0"/>
                <a:ea typeface="標楷體" pitchFamily="65" charset="-120"/>
              </a:rPr>
              <a:t>分鐘</a:t>
            </a:r>
          </a:p>
          <a:p>
            <a:pPr marL="185738" indent="-185738">
              <a:lnSpc>
                <a:spcPct val="90000"/>
              </a:lnSpc>
            </a:pPr>
            <a:r>
              <a:rPr lang="en-US" altLang="zh-TW" sz="2800">
                <a:latin typeface="Tahoma" pitchFamily="34" charset="0"/>
                <a:ea typeface="標楷體" pitchFamily="65" charset="-120"/>
              </a:rPr>
              <a:t>5.</a:t>
            </a:r>
            <a:r>
              <a:rPr lang="zh-TW" altLang="en-US" sz="2800">
                <a:latin typeface="Tahoma" pitchFamily="34" charset="0"/>
                <a:ea typeface="標楷體" pitchFamily="65" charset="-120"/>
              </a:rPr>
              <a:t>同一部位使用藥水與藥</a:t>
            </a:r>
          </a:p>
          <a:p>
            <a:pPr marL="185738" indent="-185738">
              <a:lnSpc>
                <a:spcPct val="90000"/>
              </a:lnSpc>
            </a:pPr>
            <a:r>
              <a:rPr lang="zh-TW" altLang="en-US" sz="2800">
                <a:latin typeface="Tahoma" pitchFamily="34" charset="0"/>
                <a:ea typeface="標楷體" pitchFamily="65" charset="-120"/>
              </a:rPr>
              <a:t>   膏，請先用藥水再用</a:t>
            </a:r>
          </a:p>
          <a:p>
            <a:pPr marL="185738" indent="-185738">
              <a:lnSpc>
                <a:spcPct val="90000"/>
              </a:lnSpc>
            </a:pPr>
            <a:r>
              <a:rPr lang="zh-TW" altLang="en-US" sz="2800">
                <a:latin typeface="Tahoma" pitchFamily="34" charset="0"/>
                <a:ea typeface="標楷體" pitchFamily="65" charset="-120"/>
              </a:rPr>
              <a:t>   藥膏</a:t>
            </a:r>
          </a:p>
        </p:txBody>
      </p:sp>
      <p:sp>
        <p:nvSpPr>
          <p:cNvPr id="24587" name="Text Box 59"/>
          <p:cNvSpPr txBox="1">
            <a:spLocks noChangeArrowheads="1"/>
          </p:cNvSpPr>
          <p:nvPr/>
        </p:nvSpPr>
        <p:spPr bwMode="auto">
          <a:xfrm>
            <a:off x="1828800" y="297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rgbClr val="CC3399"/>
                </a:solidFill>
                <a:ea typeface="標楷體" pitchFamily="65" charset="-120"/>
              </a:rPr>
              <a:t>警語</a:t>
            </a:r>
          </a:p>
        </p:txBody>
      </p:sp>
      <p:sp>
        <p:nvSpPr>
          <p:cNvPr id="24588" name="Rectangle 60"/>
          <p:cNvSpPr>
            <a:spLocks noChangeArrowheads="1"/>
          </p:cNvSpPr>
          <p:nvPr/>
        </p:nvSpPr>
        <p:spPr bwMode="auto">
          <a:xfrm>
            <a:off x="838200" y="1143000"/>
            <a:ext cx="1143000" cy="38100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429</TotalTime>
  <Words>2523</Words>
  <Application>Microsoft Office PowerPoint</Application>
  <PresentationFormat>如螢幕大小 (4:3)</PresentationFormat>
  <Paragraphs>199</Paragraphs>
  <Slides>26</Slides>
  <Notes>7</Notes>
  <HiddenSlides>1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簡報設計範本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45" baseType="lpstr">
      <vt:lpstr>Arial</vt:lpstr>
      <vt:lpstr>新細明體</vt:lpstr>
      <vt:lpstr>Calibri</vt:lpstr>
      <vt:lpstr>微軟正黑體</vt:lpstr>
      <vt:lpstr>Constantia</vt:lpstr>
      <vt:lpstr>Wingdings 2</vt:lpstr>
      <vt:lpstr>文鼎粗隸</vt:lpstr>
      <vt:lpstr>標楷體</vt:lpstr>
      <vt:lpstr>Tahoma</vt:lpstr>
      <vt:lpstr>華康中楷體</vt:lpstr>
      <vt:lpstr>Times New Roman</vt:lpstr>
      <vt:lpstr>Verdana</vt:lpstr>
      <vt:lpstr>Wingdings</vt:lpstr>
      <vt:lpstr>流線</vt:lpstr>
      <vt:lpstr>流線</vt:lpstr>
      <vt:lpstr>流線</vt:lpstr>
      <vt:lpstr>流線</vt:lpstr>
      <vt:lpstr>流線</vt:lpstr>
      <vt:lpstr>Photo Editor Photo</vt:lpstr>
      <vt:lpstr>投影片 1</vt:lpstr>
      <vt:lpstr>投影片 2</vt:lpstr>
      <vt:lpstr>用藥安全大綱</vt:lpstr>
      <vt:lpstr>投影片 4</vt:lpstr>
      <vt:lpstr>五大核心能力</vt:lpstr>
      <vt:lpstr>五大核心能力</vt:lpstr>
      <vt:lpstr>姓名 用法 用途 藥名 藥物外觀 療程 副作用 注意事項 貯存條件 </vt:lpstr>
      <vt:lpstr>投影片 8</vt:lpstr>
      <vt:lpstr>投影片 9</vt:lpstr>
      <vt:lpstr>五大核心能力</vt:lpstr>
      <vt:lpstr>一天一次</vt:lpstr>
      <vt:lpstr>忘了服藥怎麼辦?</vt:lpstr>
      <vt:lpstr>五大核心能力</vt:lpstr>
      <vt:lpstr>五大核心能力</vt:lpstr>
      <vt:lpstr>所有藥都可以自行購買嗎?</vt:lpstr>
      <vt:lpstr>投影片 16</vt:lpstr>
      <vt:lpstr>處方藥</vt:lpstr>
      <vt:lpstr>選擇成藥/指示藥的原則</vt:lpstr>
      <vt:lpstr>選擇成藥/指示藥的原則</vt:lpstr>
      <vt:lpstr>投影片 20</vt:lpstr>
      <vt:lpstr>五大核心能力</vt:lpstr>
      <vt:lpstr>投影片 22</vt:lpstr>
      <vt:lpstr>投影片 23</vt:lpstr>
      <vt:lpstr>投影片 24</vt:lpstr>
      <vt:lpstr>投影片 25</vt:lpstr>
      <vt:lpstr>投影片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Asus-PC</cp:lastModifiedBy>
  <cp:revision>50</cp:revision>
  <dcterms:created xsi:type="dcterms:W3CDTF">2012-08-16T12:17:39Z</dcterms:created>
  <dcterms:modified xsi:type="dcterms:W3CDTF">2013-11-18T07:25:05Z</dcterms:modified>
</cp:coreProperties>
</file>